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6" r:id="rId1"/>
  </p:sldMasterIdLst>
  <p:notesMasterIdLst>
    <p:notesMasterId r:id="rId22"/>
  </p:notesMasterIdLst>
  <p:sldIdLst>
    <p:sldId id="256" r:id="rId2"/>
    <p:sldId id="278" r:id="rId3"/>
    <p:sldId id="290" r:id="rId4"/>
    <p:sldId id="257" r:id="rId5"/>
    <p:sldId id="259" r:id="rId6"/>
    <p:sldId id="260" r:id="rId7"/>
    <p:sldId id="261" r:id="rId8"/>
    <p:sldId id="262" r:id="rId9"/>
    <p:sldId id="263" r:id="rId10"/>
    <p:sldId id="265" r:id="rId11"/>
    <p:sldId id="266" r:id="rId12"/>
    <p:sldId id="282" r:id="rId13"/>
    <p:sldId id="283" r:id="rId14"/>
    <p:sldId id="288" r:id="rId15"/>
    <p:sldId id="284" r:id="rId16"/>
    <p:sldId id="285" r:id="rId17"/>
    <p:sldId id="286" r:id="rId18"/>
    <p:sldId id="287" r:id="rId19"/>
    <p:sldId id="291" r:id="rId20"/>
    <p:sldId id="292"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3565A"/>
    <a:srgbClr val="BA0C2F"/>
    <a:srgbClr val="00B097"/>
    <a:srgbClr val="FFFFFF"/>
    <a:srgbClr val="C1C6C8"/>
    <a:srgbClr val="C6921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76A980-A9D6-4B60-A1EC-3AC7A07D610C}" v="6" dt="2025-02-10T18:51:31.944"/>
    <p1510:client id="{4D39E70B-5E58-1747-BAA5-8DEB34A9D3F3}" v="54" dt="2025-02-11T02:45:53.86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8" autoAdjust="0"/>
    <p:restoredTop sz="82575" autoAdjust="0"/>
  </p:normalViewPr>
  <p:slideViewPr>
    <p:cSldViewPr snapToGrid="0">
      <p:cViewPr varScale="1">
        <p:scale>
          <a:sx n="91" d="100"/>
          <a:sy n="91" d="100"/>
        </p:scale>
        <p:origin x="53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B04BA9-2DA4-451D-B768-626CC0582563}" type="datetimeFigureOut">
              <a:rPr lang="en-US" smtClean="0"/>
              <a:t>2/19/2025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42686A-552E-40BB-9FC1-654DC6B86274}" type="slidenum">
              <a:rPr lang="en-US" smtClean="0"/>
              <a:t>‹#›</a:t>
            </a:fld>
            <a:endParaRPr lang="en-US"/>
          </a:p>
        </p:txBody>
      </p:sp>
    </p:spTree>
    <p:extLst>
      <p:ext uri="{BB962C8B-B14F-4D97-AF65-F5344CB8AC3E}">
        <p14:creationId xmlns:p14="http://schemas.microsoft.com/office/powerpoint/2010/main" val="29013195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142686A-552E-40BB-9FC1-654DC6B86274}" type="slidenum">
              <a:rPr lang="en-US" smtClean="0"/>
              <a:t>1</a:t>
            </a:fld>
            <a:endParaRPr lang="en-US"/>
          </a:p>
        </p:txBody>
      </p:sp>
    </p:spTree>
    <p:extLst>
      <p:ext uri="{BB962C8B-B14F-4D97-AF65-F5344CB8AC3E}">
        <p14:creationId xmlns:p14="http://schemas.microsoft.com/office/powerpoint/2010/main" val="39416908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57AFD7-0025-AD16-0892-4D4047178B5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DFD7E74-076E-35E3-D8B2-D53A9A17CA2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00FA5E7-A910-4D2D-C83B-B431DD5A9580}"/>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BC96BB8-F547-B923-7A63-43977BC21BF8}"/>
              </a:ext>
            </a:extLst>
          </p:cNvPr>
          <p:cNvSpPr>
            <a:spLocks noGrp="1"/>
          </p:cNvSpPr>
          <p:nvPr>
            <p:ph type="sldNum" sz="quarter" idx="5"/>
          </p:nvPr>
        </p:nvSpPr>
        <p:spPr/>
        <p:txBody>
          <a:bodyPr/>
          <a:lstStyle/>
          <a:p>
            <a:fld id="{2142686A-552E-40BB-9FC1-654DC6B86274}" type="slidenum">
              <a:rPr lang="en-US" smtClean="0"/>
              <a:t>2</a:t>
            </a:fld>
            <a:endParaRPr lang="en-US"/>
          </a:p>
        </p:txBody>
      </p:sp>
    </p:spTree>
    <p:extLst>
      <p:ext uri="{BB962C8B-B14F-4D97-AF65-F5344CB8AC3E}">
        <p14:creationId xmlns:p14="http://schemas.microsoft.com/office/powerpoint/2010/main" val="18211037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684E95-8901-11F3-BC9D-C246B9F5068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D3A1F2F-DF31-E7C5-A325-D7D246DB796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AB56697-5C16-3BCF-D546-1A414AEA42A6}"/>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D206F06-FD63-1374-96C2-D06F8FCC3C61}"/>
              </a:ext>
            </a:extLst>
          </p:cNvPr>
          <p:cNvSpPr>
            <a:spLocks noGrp="1"/>
          </p:cNvSpPr>
          <p:nvPr>
            <p:ph type="sldNum" sz="quarter" idx="5"/>
          </p:nvPr>
        </p:nvSpPr>
        <p:spPr/>
        <p:txBody>
          <a:bodyPr/>
          <a:lstStyle/>
          <a:p>
            <a:fld id="{2142686A-552E-40BB-9FC1-654DC6B86274}" type="slidenum">
              <a:rPr lang="en-US" smtClean="0"/>
              <a:t>3</a:t>
            </a:fld>
            <a:endParaRPr lang="en-US"/>
          </a:p>
        </p:txBody>
      </p:sp>
    </p:spTree>
    <p:extLst>
      <p:ext uri="{BB962C8B-B14F-4D97-AF65-F5344CB8AC3E}">
        <p14:creationId xmlns:p14="http://schemas.microsoft.com/office/powerpoint/2010/main" val="12923941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142686A-552E-40BB-9FC1-654DC6B86274}" type="slidenum">
              <a:rPr lang="en-US" smtClean="0"/>
              <a:t>4</a:t>
            </a:fld>
            <a:endParaRPr lang="en-US"/>
          </a:p>
        </p:txBody>
      </p:sp>
    </p:spTree>
    <p:extLst>
      <p:ext uri="{BB962C8B-B14F-4D97-AF65-F5344CB8AC3E}">
        <p14:creationId xmlns:p14="http://schemas.microsoft.com/office/powerpoint/2010/main" val="29842486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142686A-552E-40BB-9FC1-654DC6B86274}" type="slidenum">
              <a:rPr lang="en-US" smtClean="0"/>
              <a:t>6</a:t>
            </a:fld>
            <a:endParaRPr lang="en-US"/>
          </a:p>
        </p:txBody>
      </p:sp>
    </p:spTree>
    <p:extLst>
      <p:ext uri="{BB962C8B-B14F-4D97-AF65-F5344CB8AC3E}">
        <p14:creationId xmlns:p14="http://schemas.microsoft.com/office/powerpoint/2010/main" val="11295075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142686A-552E-40BB-9FC1-654DC6B86274}" type="slidenum">
              <a:rPr lang="en-US" smtClean="0"/>
              <a:t>10</a:t>
            </a:fld>
            <a:endParaRPr lang="en-US"/>
          </a:p>
        </p:txBody>
      </p:sp>
    </p:spTree>
    <p:extLst>
      <p:ext uri="{BB962C8B-B14F-4D97-AF65-F5344CB8AC3E}">
        <p14:creationId xmlns:p14="http://schemas.microsoft.com/office/powerpoint/2010/main" val="15940741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FAF142-C662-DC21-19A0-25E58D25E1D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8E3B1AF-D114-2BBD-9A1B-D8BCB327716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B577EA1-F52B-B39D-85F6-AEE5A56DAFC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B4A784D5-E83F-48F4-0715-65C20EFC6318}"/>
              </a:ext>
            </a:extLst>
          </p:cNvPr>
          <p:cNvSpPr>
            <a:spLocks noGrp="1"/>
          </p:cNvSpPr>
          <p:nvPr>
            <p:ph type="sldNum" sz="quarter" idx="5"/>
          </p:nvPr>
        </p:nvSpPr>
        <p:spPr/>
        <p:txBody>
          <a:bodyPr/>
          <a:lstStyle/>
          <a:p>
            <a:fld id="{2142686A-552E-40BB-9FC1-654DC6B86274}" type="slidenum">
              <a:rPr lang="en-US" smtClean="0"/>
              <a:t>19</a:t>
            </a:fld>
            <a:endParaRPr lang="en-US"/>
          </a:p>
        </p:txBody>
      </p:sp>
    </p:spTree>
    <p:extLst>
      <p:ext uri="{BB962C8B-B14F-4D97-AF65-F5344CB8AC3E}">
        <p14:creationId xmlns:p14="http://schemas.microsoft.com/office/powerpoint/2010/main" val="33444099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BADA75-36A1-FDE5-F330-F50C46E7082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FAF15EF-A7F6-1A04-0AAD-2DA6CD7C542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5B48938-7D6F-5934-AF04-571792AB07F0}"/>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624008CE-A12A-4213-5335-0E4DC73E51BC}"/>
              </a:ext>
            </a:extLst>
          </p:cNvPr>
          <p:cNvSpPr>
            <a:spLocks noGrp="1"/>
          </p:cNvSpPr>
          <p:nvPr>
            <p:ph type="sldNum" sz="quarter" idx="5"/>
          </p:nvPr>
        </p:nvSpPr>
        <p:spPr/>
        <p:txBody>
          <a:bodyPr/>
          <a:lstStyle/>
          <a:p>
            <a:fld id="{2142686A-552E-40BB-9FC1-654DC6B86274}" type="slidenum">
              <a:rPr lang="en-US" smtClean="0"/>
              <a:t>20</a:t>
            </a:fld>
            <a:endParaRPr lang="en-US"/>
          </a:p>
        </p:txBody>
      </p:sp>
    </p:spTree>
    <p:extLst>
      <p:ext uri="{BB962C8B-B14F-4D97-AF65-F5344CB8AC3E}">
        <p14:creationId xmlns:p14="http://schemas.microsoft.com/office/powerpoint/2010/main" val="5150098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6E6602-ED5A-5120-723E-584A0EB6214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EFFEC69-3B8B-D384-D83B-566BC65EB87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40965D0-4F09-CC22-7540-15D19A135CC1}"/>
              </a:ext>
            </a:extLst>
          </p:cNvPr>
          <p:cNvSpPr>
            <a:spLocks noGrp="1"/>
          </p:cNvSpPr>
          <p:nvPr>
            <p:ph type="dt" sz="half" idx="10"/>
          </p:nvPr>
        </p:nvSpPr>
        <p:spPr/>
        <p:txBody>
          <a:bodyPr/>
          <a:lstStyle/>
          <a:p>
            <a:fld id="{65F4AABA-471F-425C-8610-461776F98616}" type="datetimeFigureOut">
              <a:rPr lang="en-US" smtClean="0"/>
              <a:t>2/19/2025</a:t>
            </a:fld>
            <a:endParaRPr lang="en-US"/>
          </a:p>
        </p:txBody>
      </p:sp>
      <p:sp>
        <p:nvSpPr>
          <p:cNvPr id="5" name="Footer Placeholder 4">
            <a:extLst>
              <a:ext uri="{FF2B5EF4-FFF2-40B4-BE49-F238E27FC236}">
                <a16:creationId xmlns:a16="http://schemas.microsoft.com/office/drawing/2014/main" id="{D2DD6C41-8D56-FCCE-D7D4-7FD07B3ED2F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2722130-CF3B-B49D-7565-7EC665BAF4FB}"/>
              </a:ext>
            </a:extLst>
          </p:cNvPr>
          <p:cNvSpPr>
            <a:spLocks noGrp="1"/>
          </p:cNvSpPr>
          <p:nvPr>
            <p:ph type="sldNum" sz="quarter" idx="12"/>
          </p:nvPr>
        </p:nvSpPr>
        <p:spPr/>
        <p:txBody>
          <a:bodyPr/>
          <a:lstStyle/>
          <a:p>
            <a:fld id="{43CCD416-F70D-4738-B65B-4DF1F205D39F}" type="slidenum">
              <a:rPr lang="en-US" smtClean="0"/>
              <a:t>‹#›</a:t>
            </a:fld>
            <a:endParaRPr lang="en-US"/>
          </a:p>
        </p:txBody>
      </p:sp>
      <p:pic>
        <p:nvPicPr>
          <p:cNvPr id="7" name="Picture 6" descr="A black background with leaves&#10;&#10;Description automatically generated">
            <a:extLst>
              <a:ext uri="{FF2B5EF4-FFF2-40B4-BE49-F238E27FC236}">
                <a16:creationId xmlns:a16="http://schemas.microsoft.com/office/drawing/2014/main" id="{2D4AFABD-E6EC-26BB-0200-2CABB43650A0}"/>
              </a:ext>
            </a:extLst>
          </p:cNvPr>
          <p:cNvPicPr/>
          <p:nvPr userDrawn="1"/>
        </p:nvPicPr>
        <p:blipFill>
          <a:blip r:embed="rId2">
            <a:duotone>
              <a:schemeClr val="bg2">
                <a:shade val="45000"/>
                <a:satMod val="135000"/>
              </a:schemeClr>
              <a:prstClr val="white"/>
            </a:duotone>
            <a:alphaModFix amt="5000"/>
          </a:blip>
          <a:stretch>
            <a:fillRect/>
          </a:stretch>
        </p:blipFill>
        <p:spPr>
          <a:xfrm>
            <a:off x="0" y="0"/>
            <a:ext cx="12192000" cy="6858000"/>
          </a:xfrm>
          <a:prstGeom prst="rect">
            <a:avLst/>
          </a:prstGeom>
        </p:spPr>
      </p:pic>
    </p:spTree>
    <p:extLst>
      <p:ext uri="{BB962C8B-B14F-4D97-AF65-F5344CB8AC3E}">
        <p14:creationId xmlns:p14="http://schemas.microsoft.com/office/powerpoint/2010/main" val="38039584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799657-1F31-85F1-1959-9D298CA4749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45F05CE-3651-1A4A-BA8E-EF010BE636F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74FC9C6-E4E8-0626-C7B6-BE586F9BB42A}"/>
              </a:ext>
            </a:extLst>
          </p:cNvPr>
          <p:cNvSpPr>
            <a:spLocks noGrp="1"/>
          </p:cNvSpPr>
          <p:nvPr>
            <p:ph type="dt" sz="half" idx="10"/>
          </p:nvPr>
        </p:nvSpPr>
        <p:spPr/>
        <p:txBody>
          <a:bodyPr/>
          <a:lstStyle/>
          <a:p>
            <a:fld id="{65F4AABA-471F-425C-8610-461776F98616}" type="datetimeFigureOut">
              <a:rPr lang="en-US" smtClean="0"/>
              <a:t>2/19/2025</a:t>
            </a:fld>
            <a:endParaRPr lang="en-US"/>
          </a:p>
        </p:txBody>
      </p:sp>
      <p:sp>
        <p:nvSpPr>
          <p:cNvPr id="5" name="Footer Placeholder 4">
            <a:extLst>
              <a:ext uri="{FF2B5EF4-FFF2-40B4-BE49-F238E27FC236}">
                <a16:creationId xmlns:a16="http://schemas.microsoft.com/office/drawing/2014/main" id="{C46B354F-39B1-566E-3397-1EFDC782C9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5D5A581-3E57-5444-2622-8DA274558655}"/>
              </a:ext>
            </a:extLst>
          </p:cNvPr>
          <p:cNvSpPr>
            <a:spLocks noGrp="1"/>
          </p:cNvSpPr>
          <p:nvPr>
            <p:ph type="sldNum" sz="quarter" idx="12"/>
          </p:nvPr>
        </p:nvSpPr>
        <p:spPr/>
        <p:txBody>
          <a:bodyPr/>
          <a:lstStyle/>
          <a:p>
            <a:fld id="{43CCD416-F70D-4738-B65B-4DF1F205D39F}" type="slidenum">
              <a:rPr lang="en-US" smtClean="0"/>
              <a:t>‹#›</a:t>
            </a:fld>
            <a:endParaRPr lang="en-US"/>
          </a:p>
        </p:txBody>
      </p:sp>
      <p:pic>
        <p:nvPicPr>
          <p:cNvPr id="7" name="Picture 6" descr="A black background with leaves&#10;&#10;Description automatically generated">
            <a:extLst>
              <a:ext uri="{FF2B5EF4-FFF2-40B4-BE49-F238E27FC236}">
                <a16:creationId xmlns:a16="http://schemas.microsoft.com/office/drawing/2014/main" id="{2822ABBC-B610-D500-0E35-F74F400F65D8}"/>
              </a:ext>
            </a:extLst>
          </p:cNvPr>
          <p:cNvPicPr/>
          <p:nvPr userDrawn="1"/>
        </p:nvPicPr>
        <p:blipFill>
          <a:blip r:embed="rId2">
            <a:duotone>
              <a:schemeClr val="bg2">
                <a:shade val="45000"/>
                <a:satMod val="135000"/>
              </a:schemeClr>
              <a:prstClr val="white"/>
            </a:duotone>
            <a:alphaModFix amt="5000"/>
          </a:blip>
          <a:stretch>
            <a:fillRect/>
          </a:stretch>
        </p:blipFill>
        <p:spPr>
          <a:xfrm>
            <a:off x="0" y="0"/>
            <a:ext cx="12192000" cy="6858000"/>
          </a:xfrm>
          <a:prstGeom prst="rect">
            <a:avLst/>
          </a:prstGeom>
        </p:spPr>
      </p:pic>
    </p:spTree>
    <p:extLst>
      <p:ext uri="{BB962C8B-B14F-4D97-AF65-F5344CB8AC3E}">
        <p14:creationId xmlns:p14="http://schemas.microsoft.com/office/powerpoint/2010/main" val="23217202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solidFill>
          <a:schemeClr val="bg1"/>
        </a:solidFill>
        <a:effectLst/>
      </p:bgPr>
    </p:bg>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9B804F6-5502-25C6-DBA7-78D4530B20E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ACB819A-9ECF-D78B-D5E9-1D667570B4A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EF4A3DA-0B56-97A7-F379-D45126F55BA8}"/>
              </a:ext>
            </a:extLst>
          </p:cNvPr>
          <p:cNvSpPr>
            <a:spLocks noGrp="1"/>
          </p:cNvSpPr>
          <p:nvPr>
            <p:ph type="dt" sz="half" idx="10"/>
          </p:nvPr>
        </p:nvSpPr>
        <p:spPr/>
        <p:txBody>
          <a:bodyPr/>
          <a:lstStyle/>
          <a:p>
            <a:fld id="{65F4AABA-471F-425C-8610-461776F98616}" type="datetimeFigureOut">
              <a:rPr lang="en-US" smtClean="0"/>
              <a:t>2/19/2025</a:t>
            </a:fld>
            <a:endParaRPr lang="en-US"/>
          </a:p>
        </p:txBody>
      </p:sp>
      <p:sp>
        <p:nvSpPr>
          <p:cNvPr id="5" name="Footer Placeholder 4">
            <a:extLst>
              <a:ext uri="{FF2B5EF4-FFF2-40B4-BE49-F238E27FC236}">
                <a16:creationId xmlns:a16="http://schemas.microsoft.com/office/drawing/2014/main" id="{83C5E1D4-E5D4-A0BF-966E-BBCF4FAFF0B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0CF4D30-6429-900A-3C92-18F9CB46E27C}"/>
              </a:ext>
            </a:extLst>
          </p:cNvPr>
          <p:cNvSpPr>
            <a:spLocks noGrp="1"/>
          </p:cNvSpPr>
          <p:nvPr>
            <p:ph type="sldNum" sz="quarter" idx="12"/>
          </p:nvPr>
        </p:nvSpPr>
        <p:spPr/>
        <p:txBody>
          <a:bodyPr/>
          <a:lstStyle/>
          <a:p>
            <a:fld id="{43CCD416-F70D-4738-B65B-4DF1F205D39F}" type="slidenum">
              <a:rPr lang="en-US" smtClean="0"/>
              <a:t>‹#›</a:t>
            </a:fld>
            <a:endParaRPr lang="en-US"/>
          </a:p>
        </p:txBody>
      </p:sp>
      <p:pic>
        <p:nvPicPr>
          <p:cNvPr id="7" name="Picture 6" descr="A black background with leaves&#10;&#10;Description automatically generated">
            <a:extLst>
              <a:ext uri="{FF2B5EF4-FFF2-40B4-BE49-F238E27FC236}">
                <a16:creationId xmlns:a16="http://schemas.microsoft.com/office/drawing/2014/main" id="{D8558FB6-81A1-4DC0-615A-42A72F28591F}"/>
              </a:ext>
            </a:extLst>
          </p:cNvPr>
          <p:cNvPicPr/>
          <p:nvPr userDrawn="1"/>
        </p:nvPicPr>
        <p:blipFill>
          <a:blip r:embed="rId2">
            <a:duotone>
              <a:schemeClr val="bg2">
                <a:shade val="45000"/>
                <a:satMod val="135000"/>
              </a:schemeClr>
              <a:prstClr val="white"/>
            </a:duotone>
            <a:alphaModFix amt="5000"/>
          </a:blip>
          <a:stretch>
            <a:fillRect/>
          </a:stretch>
        </p:blipFill>
        <p:spPr>
          <a:xfrm>
            <a:off x="0" y="0"/>
            <a:ext cx="12192000" cy="6858000"/>
          </a:xfrm>
          <a:prstGeom prst="rect">
            <a:avLst/>
          </a:prstGeom>
        </p:spPr>
      </p:pic>
    </p:spTree>
    <p:extLst>
      <p:ext uri="{BB962C8B-B14F-4D97-AF65-F5344CB8AC3E}">
        <p14:creationId xmlns:p14="http://schemas.microsoft.com/office/powerpoint/2010/main" val="12182841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E8E808-2E52-FAED-FC25-18F4F1B5018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1ED01B4-63EB-C3DA-416C-1E28514CBD8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D7BDA8-2BC8-3F6E-775D-3D0072A7DE3D}"/>
              </a:ext>
            </a:extLst>
          </p:cNvPr>
          <p:cNvSpPr>
            <a:spLocks noGrp="1"/>
          </p:cNvSpPr>
          <p:nvPr>
            <p:ph type="dt" sz="half" idx="10"/>
          </p:nvPr>
        </p:nvSpPr>
        <p:spPr/>
        <p:txBody>
          <a:bodyPr/>
          <a:lstStyle/>
          <a:p>
            <a:fld id="{65F4AABA-471F-425C-8610-461776F98616}" type="datetimeFigureOut">
              <a:rPr lang="en-US" smtClean="0"/>
              <a:t>2/19/2025</a:t>
            </a:fld>
            <a:endParaRPr lang="en-US"/>
          </a:p>
        </p:txBody>
      </p:sp>
      <p:sp>
        <p:nvSpPr>
          <p:cNvPr id="5" name="Footer Placeholder 4">
            <a:extLst>
              <a:ext uri="{FF2B5EF4-FFF2-40B4-BE49-F238E27FC236}">
                <a16:creationId xmlns:a16="http://schemas.microsoft.com/office/drawing/2014/main" id="{5AD740FC-1491-05D9-6C69-ACC7457B2D7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DC02BA-E4C7-B671-D73E-1686D3FC636B}"/>
              </a:ext>
            </a:extLst>
          </p:cNvPr>
          <p:cNvSpPr>
            <a:spLocks noGrp="1"/>
          </p:cNvSpPr>
          <p:nvPr>
            <p:ph type="sldNum" sz="quarter" idx="12"/>
          </p:nvPr>
        </p:nvSpPr>
        <p:spPr/>
        <p:txBody>
          <a:bodyPr/>
          <a:lstStyle/>
          <a:p>
            <a:fld id="{43CCD416-F70D-4738-B65B-4DF1F205D39F}" type="slidenum">
              <a:rPr lang="en-US" smtClean="0"/>
              <a:t>‹#›</a:t>
            </a:fld>
            <a:endParaRPr lang="en-US"/>
          </a:p>
        </p:txBody>
      </p:sp>
      <p:pic>
        <p:nvPicPr>
          <p:cNvPr id="7" name="Picture 6" descr="A black background with leaves&#10;&#10;Description automatically generated">
            <a:extLst>
              <a:ext uri="{FF2B5EF4-FFF2-40B4-BE49-F238E27FC236}">
                <a16:creationId xmlns:a16="http://schemas.microsoft.com/office/drawing/2014/main" id="{264C27F2-AC6A-EE66-4257-8943A576295C}"/>
              </a:ext>
            </a:extLst>
          </p:cNvPr>
          <p:cNvPicPr/>
          <p:nvPr userDrawn="1"/>
        </p:nvPicPr>
        <p:blipFill>
          <a:blip r:embed="rId2">
            <a:duotone>
              <a:schemeClr val="bg2">
                <a:shade val="45000"/>
                <a:satMod val="135000"/>
              </a:schemeClr>
              <a:prstClr val="white"/>
            </a:duotone>
            <a:alphaModFix amt="5000"/>
          </a:blip>
          <a:stretch>
            <a:fillRect/>
          </a:stretch>
        </p:blipFill>
        <p:spPr>
          <a:xfrm>
            <a:off x="0" y="0"/>
            <a:ext cx="12192000" cy="6858000"/>
          </a:xfrm>
          <a:prstGeom prst="rect">
            <a:avLst/>
          </a:prstGeom>
        </p:spPr>
      </p:pic>
    </p:spTree>
    <p:extLst>
      <p:ext uri="{BB962C8B-B14F-4D97-AF65-F5344CB8AC3E}">
        <p14:creationId xmlns:p14="http://schemas.microsoft.com/office/powerpoint/2010/main" val="2276226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BE8DEF-D6B1-F382-43E2-95F47F053D1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18EA8D1-4E08-E953-D0CE-870E171EB7EF}"/>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FF435FA-E12E-383C-9938-9C9AB3D3F113}"/>
              </a:ext>
            </a:extLst>
          </p:cNvPr>
          <p:cNvSpPr>
            <a:spLocks noGrp="1"/>
          </p:cNvSpPr>
          <p:nvPr>
            <p:ph type="dt" sz="half" idx="10"/>
          </p:nvPr>
        </p:nvSpPr>
        <p:spPr/>
        <p:txBody>
          <a:bodyPr/>
          <a:lstStyle/>
          <a:p>
            <a:fld id="{65F4AABA-471F-425C-8610-461776F98616}" type="datetimeFigureOut">
              <a:rPr lang="en-US" smtClean="0"/>
              <a:t>2/19/2025</a:t>
            </a:fld>
            <a:endParaRPr lang="en-US"/>
          </a:p>
        </p:txBody>
      </p:sp>
      <p:sp>
        <p:nvSpPr>
          <p:cNvPr id="5" name="Footer Placeholder 4">
            <a:extLst>
              <a:ext uri="{FF2B5EF4-FFF2-40B4-BE49-F238E27FC236}">
                <a16:creationId xmlns:a16="http://schemas.microsoft.com/office/drawing/2014/main" id="{82162F0D-7D53-7F09-39DD-CAD0AC81C4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015F58F-5E5D-3629-1B14-71B66C543AB4}"/>
              </a:ext>
            </a:extLst>
          </p:cNvPr>
          <p:cNvSpPr>
            <a:spLocks noGrp="1"/>
          </p:cNvSpPr>
          <p:nvPr>
            <p:ph type="sldNum" sz="quarter" idx="12"/>
          </p:nvPr>
        </p:nvSpPr>
        <p:spPr/>
        <p:txBody>
          <a:bodyPr/>
          <a:lstStyle/>
          <a:p>
            <a:fld id="{43CCD416-F70D-4738-B65B-4DF1F205D39F}" type="slidenum">
              <a:rPr lang="en-US" smtClean="0"/>
              <a:t>‹#›</a:t>
            </a:fld>
            <a:endParaRPr lang="en-US"/>
          </a:p>
        </p:txBody>
      </p:sp>
      <p:pic>
        <p:nvPicPr>
          <p:cNvPr id="7" name="Picture 6" descr="A black background with leaves&#10;&#10;Description automatically generated">
            <a:extLst>
              <a:ext uri="{FF2B5EF4-FFF2-40B4-BE49-F238E27FC236}">
                <a16:creationId xmlns:a16="http://schemas.microsoft.com/office/drawing/2014/main" id="{053C6136-212E-EB37-0AD9-C658B5A25D2A}"/>
              </a:ext>
            </a:extLst>
          </p:cNvPr>
          <p:cNvPicPr/>
          <p:nvPr userDrawn="1"/>
        </p:nvPicPr>
        <p:blipFill>
          <a:blip r:embed="rId2">
            <a:duotone>
              <a:schemeClr val="bg2">
                <a:shade val="45000"/>
                <a:satMod val="135000"/>
              </a:schemeClr>
              <a:prstClr val="white"/>
            </a:duotone>
            <a:alphaModFix amt="5000"/>
          </a:blip>
          <a:stretch>
            <a:fillRect/>
          </a:stretch>
        </p:blipFill>
        <p:spPr>
          <a:xfrm>
            <a:off x="0" y="0"/>
            <a:ext cx="12192000" cy="6858000"/>
          </a:xfrm>
          <a:prstGeom prst="rect">
            <a:avLst/>
          </a:prstGeom>
        </p:spPr>
      </p:pic>
    </p:spTree>
    <p:extLst>
      <p:ext uri="{BB962C8B-B14F-4D97-AF65-F5344CB8AC3E}">
        <p14:creationId xmlns:p14="http://schemas.microsoft.com/office/powerpoint/2010/main" val="34569412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D11229-86F7-AF2B-8BE8-F1208096484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522CFED-8648-C8A3-9F38-52B9AD8280A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8A3F3CB-C0AC-ADA7-2CFF-C6EA460E8D8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F1CA8E1-9AEB-040B-919A-1ADA1BF8D650}"/>
              </a:ext>
            </a:extLst>
          </p:cNvPr>
          <p:cNvSpPr>
            <a:spLocks noGrp="1"/>
          </p:cNvSpPr>
          <p:nvPr>
            <p:ph type="dt" sz="half" idx="10"/>
          </p:nvPr>
        </p:nvSpPr>
        <p:spPr/>
        <p:txBody>
          <a:bodyPr/>
          <a:lstStyle/>
          <a:p>
            <a:fld id="{65F4AABA-471F-425C-8610-461776F98616}" type="datetimeFigureOut">
              <a:rPr lang="en-US" smtClean="0"/>
              <a:t>2/19/2025</a:t>
            </a:fld>
            <a:endParaRPr lang="en-US"/>
          </a:p>
        </p:txBody>
      </p:sp>
      <p:sp>
        <p:nvSpPr>
          <p:cNvPr id="6" name="Footer Placeholder 5">
            <a:extLst>
              <a:ext uri="{FF2B5EF4-FFF2-40B4-BE49-F238E27FC236}">
                <a16:creationId xmlns:a16="http://schemas.microsoft.com/office/drawing/2014/main" id="{C895207C-1872-44B5-49B7-BAD3EC8ABB9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3AB0E97-4E8D-AD5D-FE17-97AE5435A7F1}"/>
              </a:ext>
            </a:extLst>
          </p:cNvPr>
          <p:cNvSpPr>
            <a:spLocks noGrp="1"/>
          </p:cNvSpPr>
          <p:nvPr>
            <p:ph type="sldNum" sz="quarter" idx="12"/>
          </p:nvPr>
        </p:nvSpPr>
        <p:spPr/>
        <p:txBody>
          <a:bodyPr/>
          <a:lstStyle/>
          <a:p>
            <a:fld id="{43CCD416-F70D-4738-B65B-4DF1F205D39F}" type="slidenum">
              <a:rPr lang="en-US" smtClean="0"/>
              <a:t>‹#›</a:t>
            </a:fld>
            <a:endParaRPr lang="en-US"/>
          </a:p>
        </p:txBody>
      </p:sp>
      <p:pic>
        <p:nvPicPr>
          <p:cNvPr id="8" name="Picture 7" descr="A black background with leaves&#10;&#10;Description automatically generated">
            <a:extLst>
              <a:ext uri="{FF2B5EF4-FFF2-40B4-BE49-F238E27FC236}">
                <a16:creationId xmlns:a16="http://schemas.microsoft.com/office/drawing/2014/main" id="{EB344BEC-8D2D-A7E2-B5FD-850C8B896774}"/>
              </a:ext>
            </a:extLst>
          </p:cNvPr>
          <p:cNvPicPr/>
          <p:nvPr userDrawn="1"/>
        </p:nvPicPr>
        <p:blipFill>
          <a:blip r:embed="rId2">
            <a:duotone>
              <a:schemeClr val="bg2">
                <a:shade val="45000"/>
                <a:satMod val="135000"/>
              </a:schemeClr>
              <a:prstClr val="white"/>
            </a:duotone>
            <a:alphaModFix amt="5000"/>
          </a:blip>
          <a:stretch>
            <a:fillRect/>
          </a:stretch>
        </p:blipFill>
        <p:spPr>
          <a:xfrm>
            <a:off x="0" y="0"/>
            <a:ext cx="12192000" cy="6858000"/>
          </a:xfrm>
          <a:prstGeom prst="rect">
            <a:avLst/>
          </a:prstGeom>
        </p:spPr>
      </p:pic>
    </p:spTree>
    <p:extLst>
      <p:ext uri="{BB962C8B-B14F-4D97-AF65-F5344CB8AC3E}">
        <p14:creationId xmlns:p14="http://schemas.microsoft.com/office/powerpoint/2010/main" val="34631916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FAB52F-179E-A342-B349-859557FCE0E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C89280D-0FDB-D366-18D2-80B51C2EB6E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9D2D7C1-0AE9-07B7-683B-CBC9FE12BD5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B04379F-9597-74B8-B296-A633342BA95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5900257-165E-8417-AD99-4048A6F3BED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33D205C-32A0-90F4-CAB4-3AA326AD6F54}"/>
              </a:ext>
            </a:extLst>
          </p:cNvPr>
          <p:cNvSpPr>
            <a:spLocks noGrp="1"/>
          </p:cNvSpPr>
          <p:nvPr>
            <p:ph type="dt" sz="half" idx="10"/>
          </p:nvPr>
        </p:nvSpPr>
        <p:spPr/>
        <p:txBody>
          <a:bodyPr/>
          <a:lstStyle/>
          <a:p>
            <a:fld id="{65F4AABA-471F-425C-8610-461776F98616}" type="datetimeFigureOut">
              <a:rPr lang="en-US" smtClean="0"/>
              <a:t>2/19/2025</a:t>
            </a:fld>
            <a:endParaRPr lang="en-US"/>
          </a:p>
        </p:txBody>
      </p:sp>
      <p:sp>
        <p:nvSpPr>
          <p:cNvPr id="8" name="Footer Placeholder 7">
            <a:extLst>
              <a:ext uri="{FF2B5EF4-FFF2-40B4-BE49-F238E27FC236}">
                <a16:creationId xmlns:a16="http://schemas.microsoft.com/office/drawing/2014/main" id="{EDA6B8DA-F844-15FB-5CBE-531AE8DF6B2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062F512-F0A3-F2F8-D346-E5CA223093E2}"/>
              </a:ext>
            </a:extLst>
          </p:cNvPr>
          <p:cNvSpPr>
            <a:spLocks noGrp="1"/>
          </p:cNvSpPr>
          <p:nvPr>
            <p:ph type="sldNum" sz="quarter" idx="12"/>
          </p:nvPr>
        </p:nvSpPr>
        <p:spPr/>
        <p:txBody>
          <a:bodyPr/>
          <a:lstStyle/>
          <a:p>
            <a:fld id="{43CCD416-F70D-4738-B65B-4DF1F205D39F}" type="slidenum">
              <a:rPr lang="en-US" smtClean="0"/>
              <a:t>‹#›</a:t>
            </a:fld>
            <a:endParaRPr lang="en-US"/>
          </a:p>
        </p:txBody>
      </p:sp>
      <p:pic>
        <p:nvPicPr>
          <p:cNvPr id="10" name="Picture 9" descr="A black background with leaves&#10;&#10;Description automatically generated">
            <a:extLst>
              <a:ext uri="{FF2B5EF4-FFF2-40B4-BE49-F238E27FC236}">
                <a16:creationId xmlns:a16="http://schemas.microsoft.com/office/drawing/2014/main" id="{02749369-D758-63B7-D992-E39F787E9C87}"/>
              </a:ext>
            </a:extLst>
          </p:cNvPr>
          <p:cNvPicPr/>
          <p:nvPr userDrawn="1"/>
        </p:nvPicPr>
        <p:blipFill>
          <a:blip r:embed="rId2">
            <a:duotone>
              <a:schemeClr val="bg2">
                <a:shade val="45000"/>
                <a:satMod val="135000"/>
              </a:schemeClr>
              <a:prstClr val="white"/>
            </a:duotone>
            <a:alphaModFix amt="5000"/>
          </a:blip>
          <a:stretch>
            <a:fillRect/>
          </a:stretch>
        </p:blipFill>
        <p:spPr>
          <a:xfrm>
            <a:off x="0" y="0"/>
            <a:ext cx="12192000" cy="6858000"/>
          </a:xfrm>
          <a:prstGeom prst="rect">
            <a:avLst/>
          </a:prstGeom>
        </p:spPr>
      </p:pic>
    </p:spTree>
    <p:extLst>
      <p:ext uri="{BB962C8B-B14F-4D97-AF65-F5344CB8AC3E}">
        <p14:creationId xmlns:p14="http://schemas.microsoft.com/office/powerpoint/2010/main" val="36525853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43C2FA-F26C-D07F-8AD6-7552F673D49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384DE14-5B0D-9CF8-AD9C-8D273C420632}"/>
              </a:ext>
            </a:extLst>
          </p:cNvPr>
          <p:cNvSpPr>
            <a:spLocks noGrp="1"/>
          </p:cNvSpPr>
          <p:nvPr>
            <p:ph type="dt" sz="half" idx="10"/>
          </p:nvPr>
        </p:nvSpPr>
        <p:spPr/>
        <p:txBody>
          <a:bodyPr/>
          <a:lstStyle/>
          <a:p>
            <a:fld id="{65F4AABA-471F-425C-8610-461776F98616}" type="datetimeFigureOut">
              <a:rPr lang="en-US" smtClean="0"/>
              <a:t>2/19/2025</a:t>
            </a:fld>
            <a:endParaRPr lang="en-US"/>
          </a:p>
        </p:txBody>
      </p:sp>
      <p:sp>
        <p:nvSpPr>
          <p:cNvPr id="4" name="Footer Placeholder 3">
            <a:extLst>
              <a:ext uri="{FF2B5EF4-FFF2-40B4-BE49-F238E27FC236}">
                <a16:creationId xmlns:a16="http://schemas.microsoft.com/office/drawing/2014/main" id="{B3B4146B-6326-B83C-B7A9-573FDFB1F97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BFC59CE-02EF-87C1-11C0-DBB763A4470B}"/>
              </a:ext>
            </a:extLst>
          </p:cNvPr>
          <p:cNvSpPr>
            <a:spLocks noGrp="1"/>
          </p:cNvSpPr>
          <p:nvPr>
            <p:ph type="sldNum" sz="quarter" idx="12"/>
          </p:nvPr>
        </p:nvSpPr>
        <p:spPr/>
        <p:txBody>
          <a:bodyPr/>
          <a:lstStyle/>
          <a:p>
            <a:fld id="{43CCD416-F70D-4738-B65B-4DF1F205D39F}" type="slidenum">
              <a:rPr lang="en-US" smtClean="0"/>
              <a:t>‹#›</a:t>
            </a:fld>
            <a:endParaRPr lang="en-US"/>
          </a:p>
        </p:txBody>
      </p:sp>
      <p:pic>
        <p:nvPicPr>
          <p:cNvPr id="7" name="Picture 6" descr="A black background with leaves&#10;&#10;Description automatically generated">
            <a:extLst>
              <a:ext uri="{FF2B5EF4-FFF2-40B4-BE49-F238E27FC236}">
                <a16:creationId xmlns:a16="http://schemas.microsoft.com/office/drawing/2014/main" id="{92277BF8-078E-B107-D4F2-772448ED1C13}"/>
              </a:ext>
            </a:extLst>
          </p:cNvPr>
          <p:cNvPicPr/>
          <p:nvPr userDrawn="1"/>
        </p:nvPicPr>
        <p:blipFill>
          <a:blip r:embed="rId2">
            <a:duotone>
              <a:schemeClr val="bg2">
                <a:shade val="45000"/>
                <a:satMod val="135000"/>
              </a:schemeClr>
              <a:prstClr val="white"/>
            </a:duotone>
            <a:alphaModFix amt="5000"/>
          </a:blip>
          <a:stretch>
            <a:fillRect/>
          </a:stretch>
        </p:blipFill>
        <p:spPr>
          <a:xfrm>
            <a:off x="0" y="0"/>
            <a:ext cx="12192000" cy="6858000"/>
          </a:xfrm>
          <a:prstGeom prst="rect">
            <a:avLst/>
          </a:prstGeom>
        </p:spPr>
      </p:pic>
    </p:spTree>
    <p:extLst>
      <p:ext uri="{BB962C8B-B14F-4D97-AF65-F5344CB8AC3E}">
        <p14:creationId xmlns:p14="http://schemas.microsoft.com/office/powerpoint/2010/main" val="3954456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solidFill>
          <a:schemeClr val="bg1"/>
        </a:solid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D715A95-6B2D-1BA7-147B-5EB78CA344B8}"/>
              </a:ext>
            </a:extLst>
          </p:cNvPr>
          <p:cNvSpPr>
            <a:spLocks noGrp="1"/>
          </p:cNvSpPr>
          <p:nvPr>
            <p:ph type="dt" sz="half" idx="10"/>
          </p:nvPr>
        </p:nvSpPr>
        <p:spPr/>
        <p:txBody>
          <a:bodyPr/>
          <a:lstStyle/>
          <a:p>
            <a:fld id="{65F4AABA-471F-425C-8610-461776F98616}" type="datetimeFigureOut">
              <a:rPr lang="en-US" smtClean="0"/>
              <a:t>2/19/2025</a:t>
            </a:fld>
            <a:endParaRPr lang="en-US"/>
          </a:p>
        </p:txBody>
      </p:sp>
      <p:sp>
        <p:nvSpPr>
          <p:cNvPr id="3" name="Footer Placeholder 2">
            <a:extLst>
              <a:ext uri="{FF2B5EF4-FFF2-40B4-BE49-F238E27FC236}">
                <a16:creationId xmlns:a16="http://schemas.microsoft.com/office/drawing/2014/main" id="{AFEA2FB8-A425-7DA7-FBBB-B840C106B97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1F93C69-C066-E5A0-381D-27A1137CAFA2}"/>
              </a:ext>
            </a:extLst>
          </p:cNvPr>
          <p:cNvSpPr>
            <a:spLocks noGrp="1"/>
          </p:cNvSpPr>
          <p:nvPr>
            <p:ph type="sldNum" sz="quarter" idx="12"/>
          </p:nvPr>
        </p:nvSpPr>
        <p:spPr/>
        <p:txBody>
          <a:bodyPr/>
          <a:lstStyle/>
          <a:p>
            <a:fld id="{43CCD416-F70D-4738-B65B-4DF1F205D39F}" type="slidenum">
              <a:rPr lang="en-US" smtClean="0"/>
              <a:t>‹#›</a:t>
            </a:fld>
            <a:endParaRPr lang="en-US"/>
          </a:p>
        </p:txBody>
      </p:sp>
      <p:pic>
        <p:nvPicPr>
          <p:cNvPr id="5" name="Picture 4" descr="A black background with leaves&#10;&#10;Description automatically generated">
            <a:extLst>
              <a:ext uri="{FF2B5EF4-FFF2-40B4-BE49-F238E27FC236}">
                <a16:creationId xmlns:a16="http://schemas.microsoft.com/office/drawing/2014/main" id="{4FE0783E-3784-A617-C93C-486DA3E6C887}"/>
              </a:ext>
            </a:extLst>
          </p:cNvPr>
          <p:cNvPicPr/>
          <p:nvPr userDrawn="1"/>
        </p:nvPicPr>
        <p:blipFill>
          <a:blip r:embed="rId2">
            <a:duotone>
              <a:schemeClr val="bg2">
                <a:shade val="45000"/>
                <a:satMod val="135000"/>
              </a:schemeClr>
              <a:prstClr val="white"/>
            </a:duotone>
            <a:alphaModFix amt="5000"/>
          </a:blip>
          <a:stretch>
            <a:fillRect/>
          </a:stretch>
        </p:blipFill>
        <p:spPr>
          <a:xfrm>
            <a:off x="0" y="0"/>
            <a:ext cx="12192000" cy="6858000"/>
          </a:xfrm>
          <a:prstGeom prst="rect">
            <a:avLst/>
          </a:prstGeom>
        </p:spPr>
      </p:pic>
    </p:spTree>
    <p:extLst>
      <p:ext uri="{BB962C8B-B14F-4D97-AF65-F5344CB8AC3E}">
        <p14:creationId xmlns:p14="http://schemas.microsoft.com/office/powerpoint/2010/main" val="2723491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DA397-987F-D308-956E-D5652526A8B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2E659F9-8EA8-D4F7-3D7E-5A6E9624421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181BB81-3554-4457-86FE-84D244EC64D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3E3F321-4B29-32E4-9B25-216D4C8C69C1}"/>
              </a:ext>
            </a:extLst>
          </p:cNvPr>
          <p:cNvSpPr>
            <a:spLocks noGrp="1"/>
          </p:cNvSpPr>
          <p:nvPr>
            <p:ph type="dt" sz="half" idx="10"/>
          </p:nvPr>
        </p:nvSpPr>
        <p:spPr/>
        <p:txBody>
          <a:bodyPr/>
          <a:lstStyle/>
          <a:p>
            <a:fld id="{65F4AABA-471F-425C-8610-461776F98616}" type="datetimeFigureOut">
              <a:rPr lang="en-US" smtClean="0"/>
              <a:t>2/19/2025</a:t>
            </a:fld>
            <a:endParaRPr lang="en-US"/>
          </a:p>
        </p:txBody>
      </p:sp>
      <p:sp>
        <p:nvSpPr>
          <p:cNvPr id="6" name="Footer Placeholder 5">
            <a:extLst>
              <a:ext uri="{FF2B5EF4-FFF2-40B4-BE49-F238E27FC236}">
                <a16:creationId xmlns:a16="http://schemas.microsoft.com/office/drawing/2014/main" id="{58A4F7AE-95CC-B46B-04DC-3AC388A6A0A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BCDDDFD-851F-FECA-283C-7A36E97BFFF6}"/>
              </a:ext>
            </a:extLst>
          </p:cNvPr>
          <p:cNvSpPr>
            <a:spLocks noGrp="1"/>
          </p:cNvSpPr>
          <p:nvPr>
            <p:ph type="sldNum" sz="quarter" idx="12"/>
          </p:nvPr>
        </p:nvSpPr>
        <p:spPr/>
        <p:txBody>
          <a:bodyPr/>
          <a:lstStyle/>
          <a:p>
            <a:fld id="{43CCD416-F70D-4738-B65B-4DF1F205D39F}" type="slidenum">
              <a:rPr lang="en-US" smtClean="0"/>
              <a:t>‹#›</a:t>
            </a:fld>
            <a:endParaRPr lang="en-US"/>
          </a:p>
        </p:txBody>
      </p:sp>
      <p:pic>
        <p:nvPicPr>
          <p:cNvPr id="8" name="Picture 7" descr="A black background with leaves&#10;&#10;Description automatically generated">
            <a:extLst>
              <a:ext uri="{FF2B5EF4-FFF2-40B4-BE49-F238E27FC236}">
                <a16:creationId xmlns:a16="http://schemas.microsoft.com/office/drawing/2014/main" id="{C2446E52-9317-A224-409E-B5FA6089F42A}"/>
              </a:ext>
            </a:extLst>
          </p:cNvPr>
          <p:cNvPicPr/>
          <p:nvPr userDrawn="1"/>
        </p:nvPicPr>
        <p:blipFill>
          <a:blip r:embed="rId2">
            <a:duotone>
              <a:schemeClr val="bg2">
                <a:shade val="45000"/>
                <a:satMod val="135000"/>
              </a:schemeClr>
              <a:prstClr val="white"/>
            </a:duotone>
            <a:alphaModFix amt="5000"/>
          </a:blip>
          <a:stretch>
            <a:fillRect/>
          </a:stretch>
        </p:blipFill>
        <p:spPr>
          <a:xfrm>
            <a:off x="0" y="0"/>
            <a:ext cx="12192000" cy="6858000"/>
          </a:xfrm>
          <a:prstGeom prst="rect">
            <a:avLst/>
          </a:prstGeom>
        </p:spPr>
      </p:pic>
    </p:spTree>
    <p:extLst>
      <p:ext uri="{BB962C8B-B14F-4D97-AF65-F5344CB8AC3E}">
        <p14:creationId xmlns:p14="http://schemas.microsoft.com/office/powerpoint/2010/main" val="26316831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24C4E2-08DD-19F7-42BF-0EF6314A10F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6805F9E-746E-89EC-03D9-0DBD46F69C6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BD9EA40-A0C4-127B-02A6-14FEBA73B4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0CF1D7D-3024-CE71-441C-0ACF317924CC}"/>
              </a:ext>
            </a:extLst>
          </p:cNvPr>
          <p:cNvSpPr>
            <a:spLocks noGrp="1"/>
          </p:cNvSpPr>
          <p:nvPr>
            <p:ph type="dt" sz="half" idx="10"/>
          </p:nvPr>
        </p:nvSpPr>
        <p:spPr/>
        <p:txBody>
          <a:bodyPr/>
          <a:lstStyle/>
          <a:p>
            <a:fld id="{65F4AABA-471F-425C-8610-461776F98616}" type="datetimeFigureOut">
              <a:rPr lang="en-US" smtClean="0"/>
              <a:t>2/19/2025</a:t>
            </a:fld>
            <a:endParaRPr lang="en-US"/>
          </a:p>
        </p:txBody>
      </p:sp>
      <p:sp>
        <p:nvSpPr>
          <p:cNvPr id="6" name="Footer Placeholder 5">
            <a:extLst>
              <a:ext uri="{FF2B5EF4-FFF2-40B4-BE49-F238E27FC236}">
                <a16:creationId xmlns:a16="http://schemas.microsoft.com/office/drawing/2014/main" id="{24CB1002-52EA-2769-311A-2CACD3925DA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A78658-14B7-9808-4939-CFA4A096584D}"/>
              </a:ext>
            </a:extLst>
          </p:cNvPr>
          <p:cNvSpPr>
            <a:spLocks noGrp="1"/>
          </p:cNvSpPr>
          <p:nvPr>
            <p:ph type="sldNum" sz="quarter" idx="12"/>
          </p:nvPr>
        </p:nvSpPr>
        <p:spPr/>
        <p:txBody>
          <a:bodyPr/>
          <a:lstStyle/>
          <a:p>
            <a:fld id="{43CCD416-F70D-4738-B65B-4DF1F205D39F}" type="slidenum">
              <a:rPr lang="en-US" smtClean="0"/>
              <a:t>‹#›</a:t>
            </a:fld>
            <a:endParaRPr lang="en-US"/>
          </a:p>
        </p:txBody>
      </p:sp>
      <p:pic>
        <p:nvPicPr>
          <p:cNvPr id="8" name="Picture 7" descr="A black background with leaves&#10;&#10;Description automatically generated">
            <a:extLst>
              <a:ext uri="{FF2B5EF4-FFF2-40B4-BE49-F238E27FC236}">
                <a16:creationId xmlns:a16="http://schemas.microsoft.com/office/drawing/2014/main" id="{A243BC12-D201-965E-1412-A583E248E8C9}"/>
              </a:ext>
            </a:extLst>
          </p:cNvPr>
          <p:cNvPicPr/>
          <p:nvPr userDrawn="1"/>
        </p:nvPicPr>
        <p:blipFill>
          <a:blip r:embed="rId2">
            <a:duotone>
              <a:schemeClr val="bg2">
                <a:shade val="45000"/>
                <a:satMod val="135000"/>
              </a:schemeClr>
              <a:prstClr val="white"/>
            </a:duotone>
            <a:alphaModFix amt="5000"/>
          </a:blip>
          <a:stretch>
            <a:fillRect/>
          </a:stretch>
        </p:blipFill>
        <p:spPr>
          <a:xfrm>
            <a:off x="0" y="0"/>
            <a:ext cx="12192000" cy="6858000"/>
          </a:xfrm>
          <a:prstGeom prst="rect">
            <a:avLst/>
          </a:prstGeom>
        </p:spPr>
      </p:pic>
    </p:spTree>
    <p:extLst>
      <p:ext uri="{BB962C8B-B14F-4D97-AF65-F5344CB8AC3E}">
        <p14:creationId xmlns:p14="http://schemas.microsoft.com/office/powerpoint/2010/main" val="6766903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C1C6C8"/>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DBC2296-DB4E-91A2-5F6B-DCEBA1CA980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8AA6FA6-8A08-D492-62AF-6401F9A7551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3E4D315-1790-60E0-06E2-6250A19293C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5F4AABA-471F-425C-8610-461776F98616}" type="datetimeFigureOut">
              <a:rPr lang="en-US" smtClean="0"/>
              <a:t>2/19/2025</a:t>
            </a:fld>
            <a:endParaRPr lang="en-US"/>
          </a:p>
        </p:txBody>
      </p:sp>
      <p:sp>
        <p:nvSpPr>
          <p:cNvPr id="5" name="Footer Placeholder 4">
            <a:extLst>
              <a:ext uri="{FF2B5EF4-FFF2-40B4-BE49-F238E27FC236}">
                <a16:creationId xmlns:a16="http://schemas.microsoft.com/office/drawing/2014/main" id="{774394DA-8AC9-2AC0-725F-0688F49BD00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22D2501A-EC00-F526-A22A-93DE3BBC7EA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43CCD416-F70D-4738-B65B-4DF1F205D39F}" type="slidenum">
              <a:rPr lang="en-US" smtClean="0"/>
              <a:t>‹#›</a:t>
            </a:fld>
            <a:endParaRPr lang="en-US"/>
          </a:p>
        </p:txBody>
      </p:sp>
    </p:spTree>
    <p:extLst>
      <p:ext uri="{BB962C8B-B14F-4D97-AF65-F5344CB8AC3E}">
        <p14:creationId xmlns:p14="http://schemas.microsoft.com/office/powerpoint/2010/main" val="1317473117"/>
      </p:ext>
    </p:extLst>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70" r:id="rId4"/>
    <p:sldLayoutId id="2147483771" r:id="rId5"/>
    <p:sldLayoutId id="2147483772" r:id="rId6"/>
    <p:sldLayoutId id="2147483773" r:id="rId7"/>
    <p:sldLayoutId id="2147483774" r:id="rId8"/>
    <p:sldLayoutId id="2147483775" r:id="rId9"/>
    <p:sldLayoutId id="2147483776" r:id="rId10"/>
    <p:sldLayoutId id="214748377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legal.byuh.edu/privacy-notice"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s://scheduling.byuh.edu/protection-of-minors-acknowledgement"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policies.byuh.edu/background-check"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B152FB-3A17-7F23-6DBA-24365CCCBB60}"/>
              </a:ext>
            </a:extLst>
          </p:cNvPr>
          <p:cNvSpPr>
            <a:spLocks noGrp="1"/>
          </p:cNvSpPr>
          <p:nvPr>
            <p:ph type="ctrTitle"/>
          </p:nvPr>
        </p:nvSpPr>
        <p:spPr>
          <a:xfrm>
            <a:off x="1524000" y="-2387600"/>
            <a:ext cx="9144000" cy="2387600"/>
          </a:xfrm>
        </p:spPr>
        <p:txBody>
          <a:bodyPr vert="horz" lIns="91440" tIns="45720" rIns="91440" bIns="45720" rtlCol="0" anchor="b">
            <a:normAutofit/>
          </a:bodyPr>
          <a:lstStyle/>
          <a:p>
            <a:r>
              <a:rPr lang="en-US" dirty="0"/>
              <a:t>Protection of Minor Training</a:t>
            </a:r>
          </a:p>
        </p:txBody>
      </p:sp>
      <p:sp>
        <p:nvSpPr>
          <p:cNvPr id="4" name="Rectangle 3">
            <a:extLst>
              <a:ext uri="{FF2B5EF4-FFF2-40B4-BE49-F238E27FC236}">
                <a16:creationId xmlns:a16="http://schemas.microsoft.com/office/drawing/2014/main" id="{1B6B8ABF-5584-7AC5-A375-268E75752383}"/>
              </a:ext>
            </a:extLst>
          </p:cNvPr>
          <p:cNvSpPr/>
          <p:nvPr/>
        </p:nvSpPr>
        <p:spPr>
          <a:xfrm>
            <a:off x="1883340" y="1496448"/>
            <a:ext cx="8425320" cy="646331"/>
          </a:xfrm>
          <a:prstGeom prst="rect">
            <a:avLst/>
          </a:prstGeom>
          <a:noFill/>
        </p:spPr>
        <p:txBody>
          <a:bodyPr wrap="square" lIns="91440" tIns="45720" rIns="91440" bIns="45720" anchor="t">
            <a:spAutoFit/>
          </a:bodyPr>
          <a:lstStyle/>
          <a:p>
            <a:pPr algn="ctr"/>
            <a:r>
              <a:rPr lang="en-US" sz="3600" b="1" i="1" kern="100" dirty="0">
                <a:solidFill>
                  <a:srgbClr val="53565A"/>
                </a:solidFill>
                <a:latin typeface="Montserrat"/>
                <a:ea typeface="ADLaM Display"/>
                <a:cs typeface="ADLaM Display"/>
              </a:rPr>
              <a:t>BYU–Hawaii</a:t>
            </a:r>
            <a:endParaRPr lang="en-US" sz="3600" b="1" i="1" dirty="0">
              <a:solidFill>
                <a:srgbClr val="53565A"/>
              </a:solidFill>
              <a:latin typeface="Montserrat"/>
              <a:ea typeface="ADLaM Display"/>
              <a:cs typeface="ADLaM Display"/>
            </a:endParaRPr>
          </a:p>
        </p:txBody>
      </p:sp>
      <p:sp>
        <p:nvSpPr>
          <p:cNvPr id="14" name="Rectangle 13">
            <a:extLst>
              <a:ext uri="{FF2B5EF4-FFF2-40B4-BE49-F238E27FC236}">
                <a16:creationId xmlns:a16="http://schemas.microsoft.com/office/drawing/2014/main" id="{F0141697-FA4B-A5B0-C5B2-CA639CE54A02}"/>
              </a:ext>
            </a:extLst>
          </p:cNvPr>
          <p:cNvSpPr/>
          <p:nvPr/>
        </p:nvSpPr>
        <p:spPr>
          <a:xfrm>
            <a:off x="1284570" y="2228730"/>
            <a:ext cx="9622860" cy="2308324"/>
          </a:xfrm>
          <a:prstGeom prst="rect">
            <a:avLst/>
          </a:prstGeom>
          <a:noFill/>
        </p:spPr>
        <p:txBody>
          <a:bodyPr wrap="square" lIns="91440" tIns="45720" rIns="91440" bIns="45720" anchor="t">
            <a:spAutoFit/>
          </a:bodyPr>
          <a:lstStyle/>
          <a:p>
            <a:pPr algn="ctr"/>
            <a:r>
              <a:rPr lang="en-US" sz="7200" b="1" kern="100" dirty="0">
                <a:solidFill>
                  <a:srgbClr val="BA0C2F"/>
                </a:solidFill>
                <a:latin typeface="Montserrat"/>
                <a:ea typeface="ADLaM Display"/>
                <a:cs typeface="ADLaM Display"/>
              </a:rPr>
              <a:t>Protection of Minor Training</a:t>
            </a:r>
            <a:endParaRPr lang="en-US" sz="7200" b="1" dirty="0">
              <a:solidFill>
                <a:srgbClr val="BA0C2F"/>
              </a:solidFill>
              <a:latin typeface="Montserrat"/>
              <a:ea typeface="ADLaM Display"/>
              <a:cs typeface="ADLaM Display"/>
            </a:endParaRPr>
          </a:p>
        </p:txBody>
      </p:sp>
      <p:pic>
        <p:nvPicPr>
          <p:cNvPr id="12" name="Picture 11" descr="A black background with grey text">
            <a:extLst>
              <a:ext uri="{FF2B5EF4-FFF2-40B4-BE49-F238E27FC236}">
                <a16:creationId xmlns:a16="http://schemas.microsoft.com/office/drawing/2014/main" id="{615D4079-1154-8EF2-9DDD-AB58EB648E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22302" y="5943599"/>
            <a:ext cx="3547395" cy="727290"/>
          </a:xfrm>
          <a:prstGeom prst="rect">
            <a:avLst/>
          </a:prstGeom>
        </p:spPr>
      </p:pic>
    </p:spTree>
    <p:extLst>
      <p:ext uri="{BB962C8B-B14F-4D97-AF65-F5344CB8AC3E}">
        <p14:creationId xmlns:p14="http://schemas.microsoft.com/office/powerpoint/2010/main" val="25082030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E01435-4060-CD98-8FED-B8CCE10B71A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741F9DD-110B-52BF-0D89-80CBF5492AA2}"/>
              </a:ext>
            </a:extLst>
          </p:cNvPr>
          <p:cNvSpPr>
            <a:spLocks noGrp="1"/>
          </p:cNvSpPr>
          <p:nvPr>
            <p:ph type="ctrTitle"/>
          </p:nvPr>
        </p:nvSpPr>
        <p:spPr>
          <a:xfrm>
            <a:off x="1524000" y="-2387600"/>
            <a:ext cx="9144000" cy="2387600"/>
          </a:xfrm>
        </p:spPr>
        <p:txBody>
          <a:bodyPr vert="horz" lIns="91440" tIns="45720" rIns="91440" bIns="45720" rtlCol="0" anchor="b">
            <a:normAutofit/>
          </a:bodyPr>
          <a:lstStyle/>
          <a:p>
            <a:r>
              <a:rPr lang="en-US" dirty="0"/>
              <a:t>Duty to Report</a:t>
            </a:r>
          </a:p>
        </p:txBody>
      </p:sp>
      <p:sp>
        <p:nvSpPr>
          <p:cNvPr id="4" name="TextBox 3">
            <a:extLst>
              <a:ext uri="{FF2B5EF4-FFF2-40B4-BE49-F238E27FC236}">
                <a16:creationId xmlns:a16="http://schemas.microsoft.com/office/drawing/2014/main" id="{CCDB5CF0-AC4C-4B69-536B-C7E965E858C6}"/>
              </a:ext>
            </a:extLst>
          </p:cNvPr>
          <p:cNvSpPr txBox="1"/>
          <p:nvPr/>
        </p:nvSpPr>
        <p:spPr>
          <a:xfrm>
            <a:off x="625366" y="315539"/>
            <a:ext cx="10941269" cy="6576544"/>
          </a:xfrm>
          <a:prstGeom prst="rect">
            <a:avLst/>
          </a:prstGeom>
          <a:noFill/>
        </p:spPr>
        <p:txBody>
          <a:bodyPr wrap="square" rtlCol="0">
            <a:spAutoFit/>
          </a:bodyPr>
          <a:lstStyle/>
          <a:p>
            <a:pPr marL="0" marR="0" algn="ctr">
              <a:lnSpc>
                <a:spcPct val="107000"/>
              </a:lnSpc>
              <a:spcAft>
                <a:spcPts val="2000"/>
              </a:spcAft>
            </a:pPr>
            <a:r>
              <a:rPr lang="en-US" sz="3200" b="1" kern="100" dirty="0">
                <a:solidFill>
                  <a:srgbClr val="BA0C2F"/>
                </a:solidFill>
                <a:effectLst/>
                <a:latin typeface="Montserrat" panose="00000500000000000000" pitchFamily="2" charset="0"/>
                <a:ea typeface="Aptos" panose="020B0004020202020204" pitchFamily="34" charset="0"/>
                <a:cs typeface="Times New Roman" panose="02020603050405020304" pitchFamily="18" charset="0"/>
              </a:rPr>
              <a:t>Duty to Report</a:t>
            </a:r>
            <a:r>
              <a:rPr lang="en-US" sz="1400" kern="100" dirty="0">
                <a:effectLst/>
                <a:latin typeface="Montserrat" panose="00000500000000000000" pitchFamily="2" charset="0"/>
                <a:ea typeface="Aptos" panose="020B0004020202020204" pitchFamily="34" charset="0"/>
                <a:cs typeface="Times New Roman" panose="02020603050405020304" pitchFamily="18" charset="0"/>
              </a:rPr>
              <a:t> </a:t>
            </a:r>
          </a:p>
          <a:p>
            <a:pPr marL="0" marR="0">
              <a:lnSpc>
                <a:spcPct val="107000"/>
              </a:lnSpc>
              <a:spcAft>
                <a:spcPts val="2000"/>
              </a:spcAft>
            </a:pPr>
            <a:r>
              <a:rPr lang="en-US" sz="14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The university is committed to maintaining a safe environment for all minors on campus who are participating in university-sponsored activities.  </a:t>
            </a:r>
          </a:p>
          <a:p>
            <a:pPr marL="0" marR="0">
              <a:lnSpc>
                <a:spcPct val="107000"/>
              </a:lnSpc>
              <a:spcAft>
                <a:spcPts val="2000"/>
              </a:spcAft>
            </a:pPr>
            <a:r>
              <a:rPr lang="en-US" sz="14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In accordance with Hawaii State law, the BYU–Hawaii Minor Protection Policy states all BYU–Hawaii personnel, volunteers, contractors, and students are mandated reporters </a:t>
            </a:r>
          </a:p>
          <a:p>
            <a:pPr marL="800100" lvl="1" indent="-342900">
              <a:lnSpc>
                <a:spcPct val="107000"/>
              </a:lnSpc>
              <a:spcAft>
                <a:spcPts val="2000"/>
              </a:spcAft>
              <a:buFont typeface="+mj-lt"/>
              <a:buAutoNum type="arabicPeriod"/>
            </a:pPr>
            <a:r>
              <a:rPr lang="en-US" sz="14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and have a legal duty to immediately report to the Honolulu Police Department ((808) 723-8650) or the State of Hawaii Department of Human Services ((808) 832-5300) any situation, whether on or off campus, in which they “have reason to believe that Child Abuse or Neglect has occurred or that there exists a substantial risk that Child Abuse or Neglect may occur in the reasonably foreseeable future.” </a:t>
            </a:r>
          </a:p>
          <a:p>
            <a:pPr marL="800100" lvl="1" indent="-342900">
              <a:lnSpc>
                <a:spcPct val="107000"/>
              </a:lnSpc>
              <a:spcAft>
                <a:spcPts val="2000"/>
              </a:spcAft>
              <a:buFont typeface="+mj-lt"/>
              <a:buAutoNum type="arabicPeriod"/>
            </a:pPr>
            <a:r>
              <a:rPr lang="en-US" sz="14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Reporters must also immediately notify a member of the President’s Council.   </a:t>
            </a:r>
          </a:p>
          <a:p>
            <a:pPr marL="800100" lvl="1" indent="-342900">
              <a:lnSpc>
                <a:spcPct val="107000"/>
              </a:lnSpc>
              <a:spcAft>
                <a:spcPts val="2000"/>
              </a:spcAft>
              <a:buFont typeface="+mj-lt"/>
              <a:buAutoNum type="arabicPeriod"/>
            </a:pPr>
            <a:r>
              <a:rPr lang="en-US" sz="14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and must follow up with a written report to the State of Hawaii Department of Human Services. </a:t>
            </a:r>
          </a:p>
          <a:p>
            <a:pPr marL="0" marR="0">
              <a:lnSpc>
                <a:spcPct val="107000"/>
              </a:lnSpc>
              <a:spcAft>
                <a:spcPts val="2000"/>
              </a:spcAft>
            </a:pPr>
            <a:r>
              <a:rPr lang="en-US" sz="14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For questions about this reporting obligation, including how to make a report, please call BYU–Hawaii’s University Scheduling department ((808) 675-3780, Office of Compliance and Ethics ((808) 675-3368), or Office of General Counsel </a:t>
            </a:r>
            <a:r>
              <a:rPr lang="en-US" sz="1400" kern="100" dirty="0">
                <a:solidFill>
                  <a:srgbClr val="53565A"/>
                </a:solidFill>
                <a:latin typeface="Montserrat" panose="00000500000000000000" pitchFamily="2" charset="0"/>
                <a:ea typeface="Aptos" panose="020B0004020202020204" pitchFamily="34" charset="0"/>
                <a:cs typeface="Times New Roman" panose="02020603050405020304" pitchFamily="18" charset="0"/>
              </a:rPr>
              <a:t>(</a:t>
            </a:r>
            <a:r>
              <a:rPr lang="en-US" sz="14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(801) 422-3089).  In case of immediate threat of violence, call the police, 911.</a:t>
            </a:r>
          </a:p>
          <a:p>
            <a:pPr>
              <a:lnSpc>
                <a:spcPct val="107000"/>
              </a:lnSpc>
              <a:spcAft>
                <a:spcPts val="2000"/>
              </a:spcAft>
            </a:pPr>
            <a:r>
              <a:rPr lang="en-US" sz="14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Incidents of Sexual Abuse or Sexual Exploitation of a minor on campus or in any university program should also be reported to the BYU–Hawaii’s Title IX coordinator, who should ensure that university policies and procedures for investigating such complaints are followed and, if appropriate, disciplinary procedures are initiated. </a:t>
            </a:r>
          </a:p>
          <a:p>
            <a:pPr marL="0" marR="0">
              <a:lnSpc>
                <a:spcPct val="107000"/>
              </a:lnSpc>
              <a:spcAft>
                <a:spcPts val="800"/>
              </a:spcAft>
            </a:pPr>
            <a:endParaRPr lang="en-US" sz="1400" kern="100" dirty="0">
              <a:effectLst/>
              <a:latin typeface="Montserrat" panose="00000500000000000000" pitchFamily="2"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9929755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10244F-8E6C-AC98-A491-5420177462A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6E73DB5-7959-2FDD-B6F8-093AA68E2D19}"/>
              </a:ext>
            </a:extLst>
          </p:cNvPr>
          <p:cNvSpPr>
            <a:spLocks noGrp="1"/>
          </p:cNvSpPr>
          <p:nvPr>
            <p:ph type="ctrTitle"/>
          </p:nvPr>
        </p:nvSpPr>
        <p:spPr>
          <a:xfrm>
            <a:off x="1524000" y="-2387600"/>
            <a:ext cx="9144000" cy="2387600"/>
          </a:xfrm>
        </p:spPr>
        <p:txBody>
          <a:bodyPr vert="horz" lIns="91440" tIns="45720" rIns="91440" bIns="45720" rtlCol="0" anchor="b">
            <a:normAutofit/>
          </a:bodyPr>
          <a:lstStyle/>
          <a:p>
            <a:r>
              <a:rPr lang="en-US" dirty="0"/>
              <a:t>Duty to Report continued</a:t>
            </a:r>
          </a:p>
        </p:txBody>
      </p:sp>
      <p:sp>
        <p:nvSpPr>
          <p:cNvPr id="4" name="TextBox 3">
            <a:extLst>
              <a:ext uri="{FF2B5EF4-FFF2-40B4-BE49-F238E27FC236}">
                <a16:creationId xmlns:a16="http://schemas.microsoft.com/office/drawing/2014/main" id="{03DD0A92-3FAF-7928-CFC1-C2684ACBD13F}"/>
              </a:ext>
            </a:extLst>
          </p:cNvPr>
          <p:cNvSpPr txBox="1"/>
          <p:nvPr/>
        </p:nvSpPr>
        <p:spPr>
          <a:xfrm>
            <a:off x="568037" y="468570"/>
            <a:ext cx="11055926" cy="4370427"/>
          </a:xfrm>
          <a:prstGeom prst="rect">
            <a:avLst/>
          </a:prstGeom>
          <a:noFill/>
        </p:spPr>
        <p:txBody>
          <a:bodyPr wrap="square" rtlCol="0">
            <a:spAutoFit/>
          </a:bodyPr>
          <a:lstStyle/>
          <a:p>
            <a:pPr marL="0" marR="0">
              <a:spcAft>
                <a:spcPts val="800"/>
              </a:spcAft>
            </a:pPr>
            <a:r>
              <a:rPr lang="en-US" sz="14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BYU–Hawaii personnel, volunteers, contractors, and students who have knowledge of and fail to report or to cooperate in the investigation of complaints of abuse may be subject to appropriate disciplinary action, up to and including termination of employment and dismissal from the university. In these situations, BYU–Hawaii will seek to preserve the confidentiality of the reporting party, provided that it does not interfere with BYU–Hawaii’s ability to investigate and take corrective action and is not prohibited by law. </a:t>
            </a:r>
          </a:p>
          <a:p>
            <a:pPr marL="0" marR="0">
              <a:spcAft>
                <a:spcPts val="800"/>
              </a:spcAft>
            </a:pPr>
            <a:endParaRPr lang="en-US" sz="1400" kern="100" dirty="0">
              <a:solidFill>
                <a:srgbClr val="53565A"/>
              </a:solidFill>
              <a:latin typeface="Montserrat" panose="00000500000000000000" pitchFamily="2" charset="0"/>
              <a:ea typeface="Aptos" panose="020B0004020202020204" pitchFamily="34" charset="0"/>
              <a:cs typeface="Times New Roman" panose="02020603050405020304" pitchFamily="18" charset="0"/>
            </a:endParaRPr>
          </a:p>
          <a:p>
            <a:pPr marL="0" marR="0">
              <a:spcAft>
                <a:spcPts val="800"/>
              </a:spcAft>
            </a:pPr>
            <a:r>
              <a:rPr lang="en-US" sz="14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Abuse will be considered a violation of policy, and the retaliating person may be subject to sanction, including termination, suspension, dismissal, and/or a ban from campus, depending on the circumstances and severity of the retaliation. Encouraging others to retaliate also violates this policy. </a:t>
            </a:r>
          </a:p>
          <a:p>
            <a:pPr marL="0" marR="0">
              <a:spcAft>
                <a:spcPts val="800"/>
              </a:spcAft>
            </a:pPr>
            <a:endParaRPr lang="en-US" sz="14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endParaRPr>
          </a:p>
          <a:p>
            <a:pPr marL="0" marR="0">
              <a:spcAft>
                <a:spcPts val="800"/>
              </a:spcAft>
            </a:pPr>
            <a:r>
              <a:rPr lang="en-US" sz="14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A person does not need tangible proof of Abuse to have a duty to report under Hawaii law; a duty arises when one has a reason to believe abuse has occurred or when there exists a substantial risk that abuse may occur in the reasonably foreseeable future. </a:t>
            </a:r>
          </a:p>
          <a:p>
            <a:pPr marL="0" marR="0">
              <a:spcAft>
                <a:spcPts val="800"/>
              </a:spcAft>
            </a:pPr>
            <a:endParaRPr lang="en-US" sz="14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endParaRPr>
          </a:p>
          <a:p>
            <a:pPr marL="0" marR="0">
              <a:spcAft>
                <a:spcPts val="800"/>
              </a:spcAft>
            </a:pPr>
            <a:r>
              <a:rPr lang="en-US" sz="14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BYU–Hawaii discourages the presence of unescorted or unsupervised minors on campus.  An employee, volunteer, contractor, or student who brings a minor-aged relative, friend, or other guest on campus, including in campus facilities, is responsible for supervising the minor at all times. </a:t>
            </a:r>
          </a:p>
        </p:txBody>
      </p:sp>
    </p:spTree>
    <p:extLst>
      <p:ext uri="{BB962C8B-B14F-4D97-AF65-F5344CB8AC3E}">
        <p14:creationId xmlns:p14="http://schemas.microsoft.com/office/powerpoint/2010/main" val="10903403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0C7C8C-C97E-95FB-315D-992C5F9A9DC2}"/>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en-US" dirty="0"/>
              <a:t>Authorized Adults Requirements</a:t>
            </a:r>
          </a:p>
        </p:txBody>
      </p:sp>
      <p:sp>
        <p:nvSpPr>
          <p:cNvPr id="3" name="Content Placeholder 2">
            <a:extLst>
              <a:ext uri="{FF2B5EF4-FFF2-40B4-BE49-F238E27FC236}">
                <a16:creationId xmlns:a16="http://schemas.microsoft.com/office/drawing/2014/main" id="{3176A90B-0C43-8901-70DE-7C1718E5838A}"/>
              </a:ext>
            </a:extLst>
          </p:cNvPr>
          <p:cNvSpPr>
            <a:spLocks noGrp="1"/>
          </p:cNvSpPr>
          <p:nvPr>
            <p:ph idx="1"/>
          </p:nvPr>
        </p:nvSpPr>
        <p:spPr>
          <a:xfrm>
            <a:off x="517237" y="413894"/>
            <a:ext cx="11157527" cy="6444106"/>
          </a:xfrm>
        </p:spPr>
        <p:txBody>
          <a:bodyPr>
            <a:noAutofit/>
          </a:bodyPr>
          <a:lstStyle/>
          <a:p>
            <a:pPr marL="0" indent="0" algn="ctr">
              <a:buNone/>
            </a:pPr>
            <a:r>
              <a:rPr lang="en-US" sz="3200" b="1" dirty="0">
                <a:solidFill>
                  <a:srgbClr val="BA0C2F"/>
                </a:solidFill>
                <a:latin typeface="Montserrat" panose="00000500000000000000" pitchFamily="2" charset="0"/>
              </a:rPr>
              <a:t>Authorized Adults Requirements</a:t>
            </a:r>
            <a:endParaRPr lang="en-US" sz="1400" b="1" dirty="0">
              <a:latin typeface="Montserrat" panose="00000500000000000000" pitchFamily="2" charset="0"/>
            </a:endParaRPr>
          </a:p>
          <a:p>
            <a:pPr marL="0" indent="0">
              <a:buNone/>
            </a:pPr>
            <a:r>
              <a:rPr lang="en-US" sz="1400" dirty="0">
                <a:solidFill>
                  <a:srgbClr val="53565A"/>
                </a:solidFill>
                <a:latin typeface="Montserrat" panose="00000500000000000000" pitchFamily="2" charset="0"/>
              </a:rPr>
              <a:t>Only Authorized Adults may have Direct Interaction with Minors in a University Program or Non-University Program. </a:t>
            </a:r>
          </a:p>
          <a:p>
            <a:pPr marL="0" indent="0">
              <a:spcAft>
                <a:spcPts val="1200"/>
              </a:spcAft>
              <a:buNone/>
            </a:pPr>
            <a:r>
              <a:rPr lang="en-US" sz="1400" dirty="0">
                <a:solidFill>
                  <a:srgbClr val="53565A"/>
                </a:solidFill>
                <a:latin typeface="Montserrat" panose="00000500000000000000" pitchFamily="2" charset="0"/>
              </a:rPr>
              <a:t>The following requirements and standards apply to Authorized Adults. </a:t>
            </a:r>
          </a:p>
          <a:p>
            <a:r>
              <a:rPr lang="en-US" sz="1600" b="1" dirty="0">
                <a:solidFill>
                  <a:srgbClr val="53565A"/>
                </a:solidFill>
                <a:latin typeface="Montserrat" panose="00000500000000000000" pitchFamily="2" charset="0"/>
              </a:rPr>
              <a:t>Background Checks: </a:t>
            </a:r>
          </a:p>
          <a:p>
            <a:pPr lvl="1"/>
            <a:r>
              <a:rPr lang="en-US" sz="1400" dirty="0">
                <a:solidFill>
                  <a:srgbClr val="53565A"/>
                </a:solidFill>
                <a:latin typeface="Montserrat" panose="00000500000000000000" pitchFamily="2" charset="0"/>
              </a:rPr>
              <a:t>To protect Minors, the university will conduct background checks to the extent required by law. </a:t>
            </a:r>
          </a:p>
          <a:p>
            <a:r>
              <a:rPr lang="en-US" sz="1600" b="1" dirty="0">
                <a:solidFill>
                  <a:srgbClr val="53565A"/>
                </a:solidFill>
                <a:latin typeface="Montserrat" panose="00000500000000000000" pitchFamily="2" charset="0"/>
              </a:rPr>
              <a:t>Training:</a:t>
            </a:r>
          </a:p>
          <a:p>
            <a:pPr lvl="1"/>
            <a:r>
              <a:rPr lang="en-US" sz="1400" dirty="0">
                <a:solidFill>
                  <a:srgbClr val="53565A"/>
                </a:solidFill>
                <a:latin typeface="Montserrat" panose="00000500000000000000" pitchFamily="2" charset="0"/>
              </a:rPr>
              <a:t>All university personnel, including faculty, staff, administrative employees, volunteers, contracted personnel, and students, shall be notified of their obligation to report suspected Abuse under Hawaii law. </a:t>
            </a:r>
          </a:p>
          <a:p>
            <a:pPr lvl="1"/>
            <a:r>
              <a:rPr lang="en-US" sz="1400" dirty="0">
                <a:solidFill>
                  <a:srgbClr val="53565A"/>
                </a:solidFill>
                <a:latin typeface="Montserrat" panose="00000500000000000000" pitchFamily="2" charset="0"/>
              </a:rPr>
              <a:t>University faculty, staff, administrative employees, volunteers, contracted personnel, and student employees participating in University Programs involving Minors must complete training on Abuse prevention and reporting prior to working with Minors and annually thereafter. </a:t>
            </a:r>
          </a:p>
          <a:p>
            <a:pPr lvl="1"/>
            <a:r>
              <a:rPr lang="en-US" sz="1400" dirty="0">
                <a:solidFill>
                  <a:srgbClr val="53565A"/>
                </a:solidFill>
                <a:latin typeface="Montserrat" panose="00000500000000000000" pitchFamily="2" charset="0"/>
              </a:rPr>
              <a:t>All university employees working with Minors shall review and sign the university’s Youth Protection Policy Statement of Acknowledgement indicating they will comply with the university’s policies and standards and have completed the required youth protection training. </a:t>
            </a:r>
          </a:p>
          <a:p>
            <a:r>
              <a:rPr lang="en-US" sz="1600" b="1" dirty="0">
                <a:solidFill>
                  <a:srgbClr val="53565A"/>
                </a:solidFill>
                <a:latin typeface="Montserrat" panose="00000500000000000000" pitchFamily="2" charset="0"/>
              </a:rPr>
              <a:t>Authorized Adult Standards:</a:t>
            </a:r>
          </a:p>
          <a:p>
            <a:pPr lvl="1"/>
            <a:r>
              <a:rPr lang="en-US" sz="1400" dirty="0">
                <a:solidFill>
                  <a:srgbClr val="53565A"/>
                </a:solidFill>
                <a:latin typeface="Montserrat" panose="00000500000000000000" pitchFamily="2" charset="0"/>
              </a:rPr>
              <a:t>Authorized Adults interact with Minors in accordance with the Standards of Conduct. </a:t>
            </a:r>
          </a:p>
          <a:p>
            <a:r>
              <a:rPr lang="en-US" sz="1600" b="1" dirty="0">
                <a:solidFill>
                  <a:srgbClr val="53565A"/>
                </a:solidFill>
                <a:latin typeface="Montserrat" panose="00000500000000000000" pitchFamily="2" charset="0"/>
              </a:rPr>
              <a:t>One-on-One Interaction: </a:t>
            </a:r>
          </a:p>
          <a:p>
            <a:pPr lvl="1"/>
            <a:r>
              <a:rPr lang="en-US" sz="1400" dirty="0">
                <a:solidFill>
                  <a:srgbClr val="53565A"/>
                </a:solidFill>
                <a:latin typeface="Montserrat" panose="00000500000000000000" pitchFamily="2" charset="0"/>
              </a:rPr>
              <a:t>Authorized Adults should avoid One-on-One Interaction. Where avoiding One-on-One Interaction is not feasible, the Authorized Adult should take reasonable precautions to eliminate the risk of improper contact—e.g., providing a well-illuminated, easily accessible space or room observable by other Adults, and providing prior written notification to the Authorized Adult’s supervisor and the parent or guardian. One-on-One Interaction may be necessary in emergency situations. </a:t>
            </a:r>
          </a:p>
        </p:txBody>
      </p:sp>
    </p:spTree>
    <p:extLst>
      <p:ext uri="{BB962C8B-B14F-4D97-AF65-F5344CB8AC3E}">
        <p14:creationId xmlns:p14="http://schemas.microsoft.com/office/powerpoint/2010/main" val="41256106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BD43E7-385B-136B-B854-2D9F176868B2}"/>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en-US" dirty="0"/>
              <a:t>Standards of Conduct for Authorized Adults</a:t>
            </a:r>
          </a:p>
        </p:txBody>
      </p:sp>
      <p:sp>
        <p:nvSpPr>
          <p:cNvPr id="8" name="TextBox 7">
            <a:extLst>
              <a:ext uri="{FF2B5EF4-FFF2-40B4-BE49-F238E27FC236}">
                <a16:creationId xmlns:a16="http://schemas.microsoft.com/office/drawing/2014/main" id="{95CF480C-9648-3CE1-88E1-01393ED89BD2}"/>
              </a:ext>
            </a:extLst>
          </p:cNvPr>
          <p:cNvSpPr txBox="1"/>
          <p:nvPr/>
        </p:nvSpPr>
        <p:spPr>
          <a:xfrm>
            <a:off x="613186" y="525517"/>
            <a:ext cx="10865223" cy="6524863"/>
          </a:xfrm>
          <a:prstGeom prst="rect">
            <a:avLst/>
          </a:prstGeom>
          <a:noFill/>
        </p:spPr>
        <p:txBody>
          <a:bodyPr wrap="square" rtlCol="0">
            <a:spAutoFit/>
          </a:bodyPr>
          <a:lstStyle/>
          <a:p>
            <a:pPr algn="ctr"/>
            <a:r>
              <a:rPr lang="en-US" sz="3200" b="1" dirty="0">
                <a:solidFill>
                  <a:srgbClr val="BA0C2F"/>
                </a:solidFill>
                <a:latin typeface="Montserrat" panose="00000500000000000000" pitchFamily="2" charset="0"/>
              </a:rPr>
              <a:t>Standards of Conduct for Authorized Adults</a:t>
            </a:r>
          </a:p>
          <a:p>
            <a:pPr algn="ctr"/>
            <a:endParaRPr lang="en-US" dirty="0">
              <a:latin typeface="Montserrat" panose="00000500000000000000" pitchFamily="2" charset="0"/>
            </a:endParaRPr>
          </a:p>
          <a:p>
            <a:r>
              <a:rPr lang="en-US" sz="1400" dirty="0">
                <a:solidFill>
                  <a:srgbClr val="53565A"/>
                </a:solidFill>
                <a:latin typeface="Montserrat" panose="00000500000000000000" pitchFamily="2" charset="0"/>
              </a:rPr>
              <a:t>University-sponsored programs involving minors should provide adequate supervision not only during scheduled activity time, but also during free time.  The degree of supervision and limitations placed on the minor participants should be commensurate with their age, maturity, discretion and other relevant circumstances. </a:t>
            </a:r>
          </a:p>
          <a:p>
            <a:endParaRPr lang="en-US" sz="1400" dirty="0">
              <a:solidFill>
                <a:srgbClr val="53565A"/>
              </a:solidFill>
              <a:latin typeface="Montserrat" panose="00000500000000000000" pitchFamily="2" charset="0"/>
            </a:endParaRPr>
          </a:p>
          <a:p>
            <a:r>
              <a:rPr lang="en-US" sz="1400" dirty="0">
                <a:solidFill>
                  <a:srgbClr val="53565A"/>
                </a:solidFill>
                <a:latin typeface="Montserrat" panose="00000500000000000000" pitchFamily="2" charset="0"/>
              </a:rPr>
              <a:t>Authorized adults involved in university programs must comply with the CES Honor Code.</a:t>
            </a:r>
          </a:p>
          <a:p>
            <a:endParaRPr lang="en-US" sz="1400" dirty="0">
              <a:solidFill>
                <a:srgbClr val="53565A"/>
              </a:solidFill>
              <a:latin typeface="Montserrat" panose="00000500000000000000" pitchFamily="2" charset="0"/>
            </a:endParaRPr>
          </a:p>
          <a:p>
            <a:r>
              <a:rPr lang="en-US" sz="1400" dirty="0">
                <a:solidFill>
                  <a:srgbClr val="53565A"/>
                </a:solidFill>
                <a:latin typeface="Montserrat" panose="00000500000000000000" pitchFamily="2" charset="0"/>
              </a:rPr>
              <a:t>Authorized adults in both university programs and non-university programs must not engage in any of the following:</a:t>
            </a:r>
          </a:p>
          <a:p>
            <a:endParaRPr lang="en-US" sz="1400" dirty="0">
              <a:solidFill>
                <a:srgbClr val="53565A"/>
              </a:solidFill>
              <a:latin typeface="Montserrat" panose="00000500000000000000" pitchFamily="2" charset="0"/>
            </a:endParaRPr>
          </a:p>
          <a:p>
            <a:pPr marL="1257300" lvl="2" indent="-342900">
              <a:buFont typeface="+mj-lt"/>
              <a:buAutoNum type="arabicPeriod"/>
            </a:pPr>
            <a:r>
              <a:rPr lang="en-US" sz="1400" dirty="0">
                <a:solidFill>
                  <a:srgbClr val="53565A"/>
                </a:solidFill>
                <a:latin typeface="Montserrat" panose="00000500000000000000" pitchFamily="2" charset="0"/>
              </a:rPr>
              <a:t>Abuse, hazing, or bullying in any form, whether by means of direct physical contact, verbal communications, text messages, email, online forums, social networking sites, or any other method. </a:t>
            </a:r>
          </a:p>
          <a:p>
            <a:pPr marL="1257300" lvl="2" indent="-342900">
              <a:buFont typeface="+mj-lt"/>
              <a:buAutoNum type="arabicPeriod"/>
            </a:pPr>
            <a:endParaRPr lang="en-US" sz="1400" dirty="0">
              <a:solidFill>
                <a:srgbClr val="53565A"/>
              </a:solidFill>
              <a:latin typeface="Montserrat" panose="00000500000000000000" pitchFamily="2" charset="0"/>
            </a:endParaRPr>
          </a:p>
          <a:p>
            <a:pPr marL="1257300" lvl="2" indent="-342900">
              <a:buFont typeface="+mj-lt"/>
              <a:buAutoNum type="arabicPeriod"/>
            </a:pPr>
            <a:r>
              <a:rPr lang="en-US" sz="1400" dirty="0">
                <a:solidFill>
                  <a:srgbClr val="53565A"/>
                </a:solidFill>
                <a:latin typeface="Montserrat" panose="00000500000000000000" pitchFamily="2" charset="0"/>
              </a:rPr>
              <a:t>Strike, hitting, administering corporal punishment to, or touch a minor in an abusive or illegal manner.</a:t>
            </a:r>
          </a:p>
          <a:p>
            <a:pPr marL="1257300" lvl="2" indent="-342900">
              <a:buFont typeface="+mj-lt"/>
              <a:buAutoNum type="arabicPeriod"/>
            </a:pPr>
            <a:endParaRPr lang="en-US" sz="1400" dirty="0">
              <a:solidFill>
                <a:srgbClr val="53565A"/>
              </a:solidFill>
              <a:latin typeface="Montserrat" panose="00000500000000000000" pitchFamily="2" charset="0"/>
            </a:endParaRPr>
          </a:p>
          <a:p>
            <a:pPr marL="1257300" lvl="2" indent="-342900">
              <a:buFont typeface="+mj-lt"/>
              <a:buAutoNum type="arabicPeriod"/>
            </a:pPr>
            <a:r>
              <a:rPr lang="en-US" sz="1400" dirty="0">
                <a:solidFill>
                  <a:srgbClr val="53565A"/>
                </a:solidFill>
                <a:latin typeface="Montserrat" panose="00000500000000000000" pitchFamily="2" charset="0"/>
              </a:rPr>
              <a:t>Sleeping in the same room, tent, or other same-space dwelling as a minor, unless the minor is the authorized adult’s son, daughter, or sibling.</a:t>
            </a:r>
          </a:p>
          <a:p>
            <a:pPr marL="1257300" lvl="2" indent="-342900">
              <a:buFont typeface="+mj-lt"/>
              <a:buAutoNum type="arabicPeriod"/>
            </a:pPr>
            <a:endParaRPr lang="en-US" sz="1400" dirty="0">
              <a:solidFill>
                <a:srgbClr val="53565A"/>
              </a:solidFill>
              <a:latin typeface="Montserrat" panose="00000500000000000000" pitchFamily="2" charset="0"/>
            </a:endParaRPr>
          </a:p>
          <a:p>
            <a:pPr marL="1257300" lvl="2" indent="-342900">
              <a:buFont typeface="+mj-lt"/>
              <a:buAutoNum type="arabicPeriod"/>
            </a:pPr>
            <a:r>
              <a:rPr lang="en-US" sz="1400" dirty="0">
                <a:solidFill>
                  <a:srgbClr val="53565A"/>
                </a:solidFill>
                <a:latin typeface="Montserrat" panose="00000500000000000000" pitchFamily="2" charset="0"/>
              </a:rPr>
              <a:t>Assist minors in accessing pornography or make any form of pornography available to them.</a:t>
            </a:r>
          </a:p>
          <a:p>
            <a:pPr marL="1257300" lvl="2" indent="-342900">
              <a:buFont typeface="+mj-lt"/>
              <a:buAutoNum type="arabicPeriod"/>
            </a:pPr>
            <a:endParaRPr lang="en-US" sz="1400" dirty="0">
              <a:solidFill>
                <a:srgbClr val="53565A"/>
              </a:solidFill>
              <a:latin typeface="Montserrat" panose="00000500000000000000" pitchFamily="2" charset="0"/>
            </a:endParaRPr>
          </a:p>
          <a:p>
            <a:pPr marL="1257300" lvl="2" indent="-342900">
              <a:buFont typeface="+mj-lt"/>
              <a:buAutoNum type="arabicPeriod"/>
            </a:pPr>
            <a:r>
              <a:rPr lang="en-US" sz="1400" dirty="0">
                <a:solidFill>
                  <a:srgbClr val="53565A"/>
                </a:solidFill>
                <a:latin typeface="Montserrat" panose="00000500000000000000" pitchFamily="2" charset="0"/>
              </a:rPr>
              <a:t>Being along with a minor in a bathroom, changing area, showering area, or locker room except when responding to a specific emergency.</a:t>
            </a:r>
          </a:p>
          <a:p>
            <a:pPr marL="1257300" lvl="2" indent="-342900">
              <a:buFont typeface="+mj-lt"/>
              <a:buAutoNum type="arabicPeriod"/>
            </a:pPr>
            <a:endParaRPr lang="en-US" sz="1400" dirty="0">
              <a:solidFill>
                <a:srgbClr val="53565A"/>
              </a:solidFill>
              <a:latin typeface="Montserrat" panose="00000500000000000000" pitchFamily="2" charset="0"/>
            </a:endParaRPr>
          </a:p>
          <a:p>
            <a:pPr marL="1257300" lvl="2" indent="-342900">
              <a:buFont typeface="+mj-lt"/>
              <a:buAutoNum type="arabicPeriod"/>
            </a:pPr>
            <a:r>
              <a:rPr lang="en-US" sz="1400" dirty="0">
                <a:solidFill>
                  <a:srgbClr val="53565A"/>
                </a:solidFill>
                <a:latin typeface="Montserrat" panose="00000500000000000000" pitchFamily="2" charset="0"/>
              </a:rPr>
              <a:t>Dressing, showering, or bathing in the presence of a minor, unless it is part of a pre- or post-activity rinse where appropriate swimwear is worn at all times.</a:t>
            </a:r>
          </a:p>
          <a:p>
            <a:pPr marL="1257300" lvl="2" indent="-342900">
              <a:buFont typeface="+mj-lt"/>
              <a:buAutoNum type="arabicPeriod"/>
            </a:pPr>
            <a:endParaRPr lang="en-US" sz="1400" dirty="0">
              <a:latin typeface="Montserrat" panose="00000500000000000000" pitchFamily="2" charset="0"/>
            </a:endParaRPr>
          </a:p>
          <a:p>
            <a:pPr marL="1257300" lvl="2" indent="-342900">
              <a:buFont typeface="+mj-lt"/>
              <a:buAutoNum type="arabicPeriod"/>
            </a:pPr>
            <a:endParaRPr lang="en-US" sz="1400" dirty="0"/>
          </a:p>
          <a:p>
            <a:endParaRPr lang="en-US" dirty="0"/>
          </a:p>
        </p:txBody>
      </p:sp>
    </p:spTree>
    <p:extLst>
      <p:ext uri="{BB962C8B-B14F-4D97-AF65-F5344CB8AC3E}">
        <p14:creationId xmlns:p14="http://schemas.microsoft.com/office/powerpoint/2010/main" val="41664723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5B4523-6C73-32F4-A46B-0DF19B075B66}"/>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en-US" dirty="0"/>
              <a:t>Standards of Conduct for Authorized Adults continued</a:t>
            </a:r>
          </a:p>
        </p:txBody>
      </p:sp>
      <p:sp>
        <p:nvSpPr>
          <p:cNvPr id="5" name="TextBox 4">
            <a:extLst>
              <a:ext uri="{FF2B5EF4-FFF2-40B4-BE49-F238E27FC236}">
                <a16:creationId xmlns:a16="http://schemas.microsoft.com/office/drawing/2014/main" id="{EDCB3CFF-4AE3-7E1F-513D-BAB70593583B}"/>
              </a:ext>
            </a:extLst>
          </p:cNvPr>
          <p:cNvSpPr txBox="1"/>
          <p:nvPr/>
        </p:nvSpPr>
        <p:spPr>
          <a:xfrm>
            <a:off x="625366" y="795278"/>
            <a:ext cx="10941269" cy="2031325"/>
          </a:xfrm>
          <a:prstGeom prst="rect">
            <a:avLst/>
          </a:prstGeom>
          <a:noFill/>
        </p:spPr>
        <p:txBody>
          <a:bodyPr wrap="square">
            <a:spAutoFit/>
          </a:bodyPr>
          <a:lstStyle/>
          <a:p>
            <a:pPr marL="1257300" lvl="2" indent="-342900">
              <a:buFont typeface="+mj-lt"/>
              <a:buAutoNum type="arabicPeriod" startAt="7"/>
            </a:pPr>
            <a:r>
              <a:rPr lang="en-US" sz="1400" dirty="0">
                <a:solidFill>
                  <a:srgbClr val="53565A"/>
                </a:solidFill>
                <a:latin typeface="Montserrat" panose="00000500000000000000" pitchFamily="2" charset="0"/>
              </a:rPr>
              <a:t>Transporting a minor in a personal vehicle unless the minor is a close relative of the authorized adult.</a:t>
            </a:r>
          </a:p>
          <a:p>
            <a:pPr marL="1257300" lvl="2" indent="-342900">
              <a:buFont typeface="+mj-lt"/>
              <a:buAutoNum type="arabicPeriod" startAt="7"/>
            </a:pPr>
            <a:endParaRPr lang="en-US" sz="1400" dirty="0">
              <a:solidFill>
                <a:srgbClr val="53565A"/>
              </a:solidFill>
              <a:latin typeface="Montserrat" panose="00000500000000000000" pitchFamily="2" charset="0"/>
            </a:endParaRPr>
          </a:p>
          <a:p>
            <a:pPr marL="1257300" lvl="2" indent="-342900">
              <a:buFont typeface="+mj-lt"/>
              <a:buAutoNum type="arabicPeriod" startAt="7"/>
            </a:pPr>
            <a:r>
              <a:rPr lang="en-US" sz="1400" dirty="0">
                <a:solidFill>
                  <a:srgbClr val="53565A"/>
                </a:solidFill>
                <a:latin typeface="Montserrat" panose="00000500000000000000" pitchFamily="2" charset="0"/>
              </a:rPr>
              <a:t>Dating a minor, asking a minor to keep secrets, or inviting a minor to the authorized adult’s home.</a:t>
            </a:r>
          </a:p>
          <a:p>
            <a:pPr marL="1257300" lvl="2" indent="-342900">
              <a:buFont typeface="+mj-lt"/>
              <a:buAutoNum type="arabicPeriod" startAt="7"/>
            </a:pPr>
            <a:endParaRPr lang="en-US" sz="1400" dirty="0">
              <a:solidFill>
                <a:srgbClr val="53565A"/>
              </a:solidFill>
              <a:latin typeface="Montserrat" panose="00000500000000000000" pitchFamily="2" charset="0"/>
            </a:endParaRPr>
          </a:p>
          <a:p>
            <a:pPr marL="1257300" lvl="2" indent="-342900">
              <a:buFont typeface="+mj-lt"/>
              <a:buAutoNum type="arabicPeriod" startAt="7"/>
            </a:pPr>
            <a:r>
              <a:rPr lang="en-US" sz="1400" dirty="0">
                <a:solidFill>
                  <a:srgbClr val="53565A"/>
                </a:solidFill>
                <a:latin typeface="Montserrat" panose="00000500000000000000" pitchFamily="2" charset="0"/>
              </a:rPr>
              <a:t>Consuming, possessing, providing, or displaying tobacco, alcohol, illegal substances, or prescription drugs (unless a parent or guardian has specifically authorized in writing the administration of prescription drugs.</a:t>
            </a:r>
          </a:p>
          <a:p>
            <a:pPr marL="1257300" lvl="2" indent="-342900">
              <a:buFont typeface="+mj-lt"/>
              <a:buAutoNum type="arabicPeriod" startAt="7"/>
            </a:pPr>
            <a:endParaRPr lang="en-US" sz="1400" dirty="0">
              <a:solidFill>
                <a:srgbClr val="53565A"/>
              </a:solidFill>
              <a:latin typeface="Montserrat" panose="00000500000000000000" pitchFamily="2" charset="0"/>
            </a:endParaRPr>
          </a:p>
          <a:p>
            <a:pPr marL="1257300" lvl="2" indent="-342900">
              <a:buFont typeface="+mj-lt"/>
              <a:buAutoNum type="arabicPeriod" startAt="7"/>
            </a:pPr>
            <a:r>
              <a:rPr lang="en-US" sz="1400" dirty="0">
                <a:solidFill>
                  <a:srgbClr val="53565A"/>
                </a:solidFill>
                <a:latin typeface="Montserrat" panose="00000500000000000000" pitchFamily="2" charset="0"/>
              </a:rPr>
              <a:t>Carrying, using, providing, or displaying firearms or weapons of any kind (unless done in connection with a legitimate activity of the program and specifically authorized by Safety &amp; Risk Management).</a:t>
            </a:r>
          </a:p>
        </p:txBody>
      </p:sp>
    </p:spTree>
    <p:extLst>
      <p:ext uri="{BB962C8B-B14F-4D97-AF65-F5344CB8AC3E}">
        <p14:creationId xmlns:p14="http://schemas.microsoft.com/office/powerpoint/2010/main" val="14285855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E1912E-B6C4-4CD3-FA1B-5AFC2B1FD41E}"/>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en-US" dirty="0"/>
              <a:t>Additional Guidelines</a:t>
            </a:r>
          </a:p>
        </p:txBody>
      </p:sp>
      <p:sp>
        <p:nvSpPr>
          <p:cNvPr id="5" name="TextBox 4">
            <a:extLst>
              <a:ext uri="{FF2B5EF4-FFF2-40B4-BE49-F238E27FC236}">
                <a16:creationId xmlns:a16="http://schemas.microsoft.com/office/drawing/2014/main" id="{4D78C158-BD55-48C1-E583-BEE39F56D700}"/>
              </a:ext>
            </a:extLst>
          </p:cNvPr>
          <p:cNvSpPr txBox="1"/>
          <p:nvPr/>
        </p:nvSpPr>
        <p:spPr>
          <a:xfrm>
            <a:off x="488732" y="622455"/>
            <a:ext cx="11214537" cy="5927264"/>
          </a:xfrm>
          <a:prstGeom prst="rect">
            <a:avLst/>
          </a:prstGeom>
          <a:noFill/>
        </p:spPr>
        <p:txBody>
          <a:bodyPr wrap="square">
            <a:spAutoFit/>
          </a:bodyPr>
          <a:lstStyle/>
          <a:p>
            <a:pPr algn="ctr" rtl="0" fontAlgn="base">
              <a:lnSpc>
                <a:spcPts val="2023"/>
              </a:lnSpc>
              <a:spcAft>
                <a:spcPts val="2000"/>
              </a:spcAft>
            </a:pPr>
            <a:r>
              <a:rPr lang="en-US" sz="3200" b="1" i="0" dirty="0">
                <a:solidFill>
                  <a:srgbClr val="BA0C2F"/>
                </a:solidFill>
                <a:effectLst/>
                <a:latin typeface="Montserrat" panose="00000500000000000000" pitchFamily="2" charset="0"/>
              </a:rPr>
              <a:t>Additional Guidelines </a:t>
            </a:r>
            <a:endParaRPr lang="en-US" b="1" i="0" dirty="0">
              <a:solidFill>
                <a:srgbClr val="53565A"/>
              </a:solidFill>
              <a:effectLst/>
              <a:latin typeface="Montserrat" panose="00000500000000000000" pitchFamily="2" charset="0"/>
            </a:endParaRPr>
          </a:p>
          <a:p>
            <a:pPr algn="l" rtl="0" fontAlgn="base">
              <a:lnSpc>
                <a:spcPts val="1457"/>
              </a:lnSpc>
              <a:spcAft>
                <a:spcPts val="800"/>
              </a:spcAft>
            </a:pPr>
            <a:r>
              <a:rPr lang="en-US" sz="1400" b="0" i="0" dirty="0">
                <a:solidFill>
                  <a:srgbClr val="53565A"/>
                </a:solidFill>
                <a:effectLst/>
                <a:latin typeface="Montserrat" panose="00000500000000000000" pitchFamily="2" charset="0"/>
              </a:rPr>
              <a:t>The organizational unit offering, sponsoring, or operating a University Program is solely responsible for complying with this policy and for any associated expenses. </a:t>
            </a:r>
          </a:p>
          <a:p>
            <a:pPr algn="l" rtl="0" fontAlgn="base">
              <a:lnSpc>
                <a:spcPts val="1457"/>
              </a:lnSpc>
              <a:spcAft>
                <a:spcPts val="800"/>
              </a:spcAft>
            </a:pPr>
            <a:endParaRPr lang="en-US" sz="1400" b="0" i="0" dirty="0">
              <a:solidFill>
                <a:srgbClr val="53565A"/>
              </a:solidFill>
              <a:effectLst/>
              <a:latin typeface="Montserrat" panose="00000500000000000000" pitchFamily="2" charset="0"/>
            </a:endParaRPr>
          </a:p>
          <a:p>
            <a:pPr algn="l" rtl="0" fontAlgn="base">
              <a:lnSpc>
                <a:spcPts val="1457"/>
              </a:lnSpc>
              <a:spcAft>
                <a:spcPts val="800"/>
              </a:spcAft>
            </a:pPr>
            <a:r>
              <a:rPr lang="en-US" sz="1400" b="0" i="0" dirty="0">
                <a:solidFill>
                  <a:srgbClr val="53565A"/>
                </a:solidFill>
                <a:effectLst/>
                <a:latin typeface="Montserrat" panose="00000500000000000000" pitchFamily="2" charset="0"/>
              </a:rPr>
              <a:t>Prior to operation, a university </a:t>
            </a:r>
            <a:r>
              <a:rPr lang="en-US" sz="1400" dirty="0">
                <a:solidFill>
                  <a:srgbClr val="53565A"/>
                </a:solidFill>
                <a:latin typeface="Montserrat" panose="00000500000000000000" pitchFamily="2" charset="0"/>
              </a:rPr>
              <a:t>p</a:t>
            </a:r>
            <a:r>
              <a:rPr lang="en-US" sz="1400" b="0" i="0" dirty="0">
                <a:solidFill>
                  <a:srgbClr val="53565A"/>
                </a:solidFill>
                <a:effectLst/>
                <a:latin typeface="Montserrat" panose="00000500000000000000" pitchFamily="2" charset="0"/>
              </a:rPr>
              <a:t>rogram must do the following: </a:t>
            </a:r>
          </a:p>
          <a:p>
            <a:pPr algn="l" rtl="0" fontAlgn="base">
              <a:lnSpc>
                <a:spcPts val="1457"/>
              </a:lnSpc>
              <a:spcAft>
                <a:spcPts val="800"/>
              </a:spcAft>
            </a:pPr>
            <a:endParaRPr lang="en-US" sz="1400" b="0" i="0" dirty="0">
              <a:solidFill>
                <a:srgbClr val="53565A"/>
              </a:solidFill>
              <a:effectLst/>
              <a:latin typeface="Montserrat" panose="00000500000000000000" pitchFamily="2" charset="0"/>
            </a:endParaRPr>
          </a:p>
          <a:p>
            <a:pPr marL="800100" lvl="1" indent="-342900" fontAlgn="base">
              <a:lnSpc>
                <a:spcPts val="1350"/>
              </a:lnSpc>
              <a:buFont typeface="+mj-lt"/>
              <a:buAutoNum type="arabicPeriod"/>
            </a:pPr>
            <a:r>
              <a:rPr lang="en-US" sz="1400" b="0" i="0" dirty="0">
                <a:solidFill>
                  <a:srgbClr val="53565A"/>
                </a:solidFill>
                <a:effectLst/>
                <a:latin typeface="Montserrat" panose="00000500000000000000" pitchFamily="2" charset="0"/>
              </a:rPr>
              <a:t>Formally appoint a program </a:t>
            </a:r>
            <a:r>
              <a:rPr lang="en-US" sz="1400" dirty="0">
                <a:solidFill>
                  <a:srgbClr val="53565A"/>
                </a:solidFill>
                <a:latin typeface="Montserrat" panose="00000500000000000000" pitchFamily="2" charset="0"/>
              </a:rPr>
              <a:t>d</a:t>
            </a:r>
            <a:r>
              <a:rPr lang="en-US" sz="1400" b="0" i="0" dirty="0">
                <a:solidFill>
                  <a:srgbClr val="53565A"/>
                </a:solidFill>
                <a:effectLst/>
                <a:latin typeface="Montserrat" panose="00000500000000000000" pitchFamily="2" charset="0"/>
              </a:rPr>
              <a:t>irector, who is responsible for compliance with this policy. </a:t>
            </a:r>
          </a:p>
          <a:p>
            <a:pPr marL="800100" lvl="1" indent="-342900" fontAlgn="base">
              <a:lnSpc>
                <a:spcPts val="1350"/>
              </a:lnSpc>
              <a:buFont typeface="+mj-lt"/>
              <a:buAutoNum type="arabicPeriod"/>
            </a:pPr>
            <a:endParaRPr lang="en-US" sz="1400" b="0" i="0" dirty="0">
              <a:solidFill>
                <a:srgbClr val="53565A"/>
              </a:solidFill>
              <a:effectLst/>
              <a:latin typeface="Montserrat" panose="00000500000000000000" pitchFamily="2" charset="0"/>
            </a:endParaRPr>
          </a:p>
          <a:p>
            <a:pPr marL="800100" lvl="1" indent="-342900" fontAlgn="base">
              <a:lnSpc>
                <a:spcPts val="1350"/>
              </a:lnSpc>
              <a:buFont typeface="+mj-lt"/>
              <a:buAutoNum type="arabicPeriod"/>
            </a:pPr>
            <a:r>
              <a:rPr lang="en-US" sz="1400" b="0" i="0" dirty="0">
                <a:solidFill>
                  <a:srgbClr val="53565A"/>
                </a:solidFill>
                <a:effectLst/>
                <a:latin typeface="Montserrat" panose="00000500000000000000" pitchFamily="2" charset="0"/>
              </a:rPr>
              <a:t>Document the name of each Authorized Adult, verifying that each meets the criminal-charge disclosure, Background Check, and training requirements of this policy prior to the Authorized Adult’s involvement in the University Program</a:t>
            </a:r>
            <a:r>
              <a:rPr lang="en-US" sz="1400" dirty="0">
                <a:solidFill>
                  <a:srgbClr val="53565A"/>
                </a:solidFill>
                <a:latin typeface="Montserrat" panose="00000500000000000000" pitchFamily="2" charset="0"/>
              </a:rPr>
              <a:t>.</a:t>
            </a:r>
          </a:p>
          <a:p>
            <a:pPr marL="800100" lvl="1" indent="-342900" fontAlgn="base">
              <a:lnSpc>
                <a:spcPts val="1350"/>
              </a:lnSpc>
              <a:buFont typeface="+mj-lt"/>
              <a:buAutoNum type="arabicPeriod"/>
            </a:pPr>
            <a:endParaRPr lang="en-US" sz="1400" b="0" i="0" dirty="0">
              <a:solidFill>
                <a:srgbClr val="53565A"/>
              </a:solidFill>
              <a:effectLst/>
              <a:latin typeface="Montserrat" panose="00000500000000000000" pitchFamily="2" charset="0"/>
            </a:endParaRPr>
          </a:p>
          <a:p>
            <a:pPr marL="800100" lvl="1" indent="-342900" fontAlgn="base">
              <a:lnSpc>
                <a:spcPts val="1350"/>
              </a:lnSpc>
              <a:buFont typeface="+mj-lt"/>
              <a:buAutoNum type="arabicPeriod"/>
            </a:pPr>
            <a:r>
              <a:rPr lang="en-US" sz="1400" b="0" i="0" dirty="0">
                <a:solidFill>
                  <a:srgbClr val="53565A"/>
                </a:solidFill>
                <a:effectLst/>
                <a:latin typeface="Montserrat" panose="00000500000000000000" pitchFamily="2" charset="0"/>
              </a:rPr>
              <a:t>Obtain for each Minor a participation agreement signed by the Minor’s parent or guardian, which may include these provisions: </a:t>
            </a:r>
          </a:p>
          <a:p>
            <a:pPr marL="800100" lvl="1" indent="-342900" fontAlgn="base">
              <a:lnSpc>
                <a:spcPts val="1350"/>
              </a:lnSpc>
              <a:buFont typeface="+mj-lt"/>
              <a:buAutoNum type="arabicPeriod"/>
            </a:pPr>
            <a:endParaRPr lang="en-US" sz="1400" b="0" i="0" dirty="0">
              <a:solidFill>
                <a:srgbClr val="53565A"/>
              </a:solidFill>
              <a:effectLst/>
              <a:latin typeface="Montserrat" panose="00000500000000000000" pitchFamily="2" charset="0"/>
            </a:endParaRPr>
          </a:p>
          <a:p>
            <a:pPr marL="1257300" lvl="2" indent="-342900" fontAlgn="base">
              <a:lnSpc>
                <a:spcPts val="1350"/>
              </a:lnSpc>
              <a:buFont typeface="Arial" panose="020B0604020202020204" pitchFamily="34" charset="0"/>
              <a:buChar char="•"/>
            </a:pPr>
            <a:r>
              <a:rPr lang="en-US" sz="1400" b="0" i="0" dirty="0">
                <a:solidFill>
                  <a:srgbClr val="53565A"/>
                </a:solidFill>
                <a:effectLst/>
                <a:latin typeface="Montserrat" panose="00000500000000000000" pitchFamily="2" charset="0"/>
              </a:rPr>
              <a:t>Parent or guardian consent for the Minor to participate</a:t>
            </a:r>
            <a:r>
              <a:rPr lang="en-US" sz="1400" dirty="0">
                <a:solidFill>
                  <a:srgbClr val="53565A"/>
                </a:solidFill>
                <a:latin typeface="Montserrat" panose="00000500000000000000" pitchFamily="2" charset="0"/>
              </a:rPr>
              <a:t>.</a:t>
            </a:r>
            <a:endParaRPr lang="en-US" sz="1400" b="0" i="0" dirty="0">
              <a:solidFill>
                <a:srgbClr val="53565A"/>
              </a:solidFill>
              <a:effectLst/>
              <a:latin typeface="Montserrat" panose="00000500000000000000" pitchFamily="2" charset="0"/>
            </a:endParaRPr>
          </a:p>
          <a:p>
            <a:pPr marL="1257300" lvl="2" indent="-342900" fontAlgn="base">
              <a:lnSpc>
                <a:spcPts val="1350"/>
              </a:lnSpc>
              <a:buFont typeface="Arial" panose="020B0604020202020204" pitchFamily="34" charset="0"/>
              <a:buChar char="•"/>
            </a:pPr>
            <a:r>
              <a:rPr lang="en-US" sz="1400" dirty="0">
                <a:solidFill>
                  <a:srgbClr val="53565A"/>
                </a:solidFill>
                <a:latin typeface="Montserrat" panose="00000500000000000000" pitchFamily="2" charset="0"/>
              </a:rPr>
              <a:t>C</a:t>
            </a:r>
            <a:r>
              <a:rPr lang="en-US" sz="1400" b="0" i="0" dirty="0">
                <a:solidFill>
                  <a:srgbClr val="53565A"/>
                </a:solidFill>
                <a:effectLst/>
                <a:latin typeface="Montserrat" panose="00000500000000000000" pitchFamily="2" charset="0"/>
              </a:rPr>
              <a:t>ommitment from the Minor and parent or guardian to comply with applicable university rules and policies. </a:t>
            </a:r>
          </a:p>
          <a:p>
            <a:pPr marL="1257300" lvl="2" indent="-342900" fontAlgn="base">
              <a:lnSpc>
                <a:spcPts val="1350"/>
              </a:lnSpc>
              <a:buFont typeface="Arial" panose="020B0604020202020204" pitchFamily="34" charset="0"/>
              <a:buChar char="•"/>
            </a:pPr>
            <a:r>
              <a:rPr lang="en-US" sz="1400" dirty="0">
                <a:solidFill>
                  <a:srgbClr val="53565A"/>
                </a:solidFill>
                <a:latin typeface="Montserrat" panose="00000500000000000000" pitchFamily="2" charset="0"/>
              </a:rPr>
              <a:t>D</a:t>
            </a:r>
            <a:r>
              <a:rPr lang="en-US" sz="1400" b="0" i="0" dirty="0">
                <a:solidFill>
                  <a:srgbClr val="53565A"/>
                </a:solidFill>
                <a:effectLst/>
                <a:latin typeface="Montserrat" panose="00000500000000000000" pitchFamily="2" charset="0"/>
              </a:rPr>
              <a:t>escription of the activities and an assumption of risks</a:t>
            </a:r>
            <a:r>
              <a:rPr lang="en-US" sz="1400" dirty="0">
                <a:solidFill>
                  <a:srgbClr val="53565A"/>
                </a:solidFill>
                <a:latin typeface="Montserrat" panose="00000500000000000000" pitchFamily="2" charset="0"/>
              </a:rPr>
              <a:t>.</a:t>
            </a:r>
            <a:endParaRPr lang="en-US" sz="1400" b="0" i="0" dirty="0">
              <a:solidFill>
                <a:srgbClr val="53565A"/>
              </a:solidFill>
              <a:effectLst/>
              <a:latin typeface="Montserrat" panose="00000500000000000000" pitchFamily="2" charset="0"/>
            </a:endParaRPr>
          </a:p>
          <a:p>
            <a:pPr marL="1257300" lvl="2" indent="-342900" fontAlgn="base">
              <a:lnSpc>
                <a:spcPts val="1350"/>
              </a:lnSpc>
              <a:buFont typeface="Arial" panose="020B0604020202020204" pitchFamily="34" charset="0"/>
              <a:buChar char="•"/>
            </a:pPr>
            <a:r>
              <a:rPr lang="en-US" sz="1400" dirty="0">
                <a:solidFill>
                  <a:srgbClr val="53565A"/>
                </a:solidFill>
                <a:latin typeface="Montserrat" panose="00000500000000000000" pitchFamily="2" charset="0"/>
              </a:rPr>
              <a:t>W</a:t>
            </a:r>
            <a:r>
              <a:rPr lang="en-US" sz="1400" b="0" i="0" dirty="0">
                <a:solidFill>
                  <a:srgbClr val="53565A"/>
                </a:solidFill>
                <a:effectLst/>
                <a:latin typeface="Montserrat" panose="00000500000000000000" pitchFamily="2" charset="0"/>
              </a:rPr>
              <a:t>aiver of liability in favor of BYU–Hawaii</a:t>
            </a:r>
            <a:r>
              <a:rPr lang="en-US" sz="1400" dirty="0">
                <a:solidFill>
                  <a:srgbClr val="53565A"/>
                </a:solidFill>
                <a:latin typeface="Montserrat" panose="00000500000000000000" pitchFamily="2" charset="0"/>
              </a:rPr>
              <a:t>.</a:t>
            </a:r>
            <a:endParaRPr lang="en-US" sz="1400" b="0" i="0" dirty="0">
              <a:solidFill>
                <a:srgbClr val="53565A"/>
              </a:solidFill>
              <a:effectLst/>
              <a:latin typeface="Montserrat" panose="00000500000000000000" pitchFamily="2" charset="0"/>
            </a:endParaRPr>
          </a:p>
          <a:p>
            <a:pPr marL="1257300" lvl="2" indent="-342900" fontAlgn="base">
              <a:lnSpc>
                <a:spcPts val="1350"/>
              </a:lnSpc>
              <a:buFont typeface="Arial" panose="020B0604020202020204" pitchFamily="34" charset="0"/>
              <a:buChar char="•"/>
            </a:pPr>
            <a:r>
              <a:rPr lang="en-US" sz="1400" dirty="0">
                <a:solidFill>
                  <a:srgbClr val="53565A"/>
                </a:solidFill>
                <a:latin typeface="Montserrat" panose="00000500000000000000" pitchFamily="2" charset="0"/>
              </a:rPr>
              <a:t>A</a:t>
            </a:r>
            <a:r>
              <a:rPr lang="en-US" sz="1400" b="0" i="0" dirty="0">
                <a:solidFill>
                  <a:srgbClr val="53565A"/>
                </a:solidFill>
                <a:effectLst/>
                <a:latin typeface="Montserrat" panose="00000500000000000000" pitchFamily="2" charset="0"/>
              </a:rPr>
              <a:t>uthorization for emergency medical treatment if parents or guardians are unavailable; </a:t>
            </a:r>
          </a:p>
          <a:p>
            <a:pPr marL="1257300" lvl="2" indent="-342900" fontAlgn="base">
              <a:lnSpc>
                <a:spcPts val="1350"/>
              </a:lnSpc>
              <a:buFont typeface="Arial" panose="020B0604020202020204" pitchFamily="34" charset="0"/>
              <a:buChar char="•"/>
            </a:pPr>
            <a:r>
              <a:rPr lang="en-US" sz="1400" dirty="0">
                <a:solidFill>
                  <a:srgbClr val="53565A"/>
                </a:solidFill>
                <a:latin typeface="Montserrat" panose="00000500000000000000" pitchFamily="2" charset="0"/>
              </a:rPr>
              <a:t>D</a:t>
            </a:r>
            <a:r>
              <a:rPr lang="en-US" sz="1400" b="0" i="0" dirty="0">
                <a:solidFill>
                  <a:srgbClr val="53565A"/>
                </a:solidFill>
                <a:effectLst/>
                <a:latin typeface="Montserrat" panose="00000500000000000000" pitchFamily="2" charset="0"/>
              </a:rPr>
              <a:t>isclosure of any allergies or other medical or physical condition that might impact participation; and image consent. </a:t>
            </a:r>
          </a:p>
          <a:p>
            <a:pPr marL="1257300" lvl="2" indent="-342900" fontAlgn="base">
              <a:lnSpc>
                <a:spcPts val="1350"/>
              </a:lnSpc>
              <a:buFont typeface="Arial" panose="020B0604020202020204" pitchFamily="34" charset="0"/>
              <a:buChar char="•"/>
            </a:pPr>
            <a:endParaRPr lang="en-US" sz="1400" b="0" i="0" dirty="0">
              <a:solidFill>
                <a:srgbClr val="53565A"/>
              </a:solidFill>
              <a:effectLst/>
              <a:latin typeface="Montserrat" panose="00000500000000000000" pitchFamily="2" charset="0"/>
            </a:endParaRPr>
          </a:p>
          <a:p>
            <a:pPr marL="800100" lvl="1" indent="-342900" fontAlgn="base">
              <a:lnSpc>
                <a:spcPts val="1350"/>
              </a:lnSpc>
              <a:buFont typeface="+mj-lt"/>
              <a:buAutoNum type="arabicPeriod"/>
            </a:pPr>
            <a:r>
              <a:rPr lang="en-US" sz="1400" b="0" i="0" dirty="0">
                <a:solidFill>
                  <a:srgbClr val="53565A"/>
                </a:solidFill>
                <a:effectLst/>
                <a:latin typeface="Montserrat" panose="00000500000000000000" pitchFamily="2" charset="0"/>
              </a:rPr>
              <a:t>Take reasonable measures to inform Minors and their parents or guardians of the </a:t>
            </a:r>
            <a:r>
              <a:rPr lang="en-US" sz="1400" b="0" i="0" strike="noStrike" dirty="0">
                <a:solidFill>
                  <a:srgbClr val="53565A"/>
                </a:solidFill>
                <a:effectLst/>
                <a:latin typeface="Montserrat" panose="00000500000000000000" pitchFamily="2" charset="0"/>
                <a:hlinkClick r:id="rId2">
                  <a:extLst>
                    <a:ext uri="{A12FA001-AC4F-418D-AE19-62706E023703}">
                      <ahyp:hlinkClr xmlns:ahyp="http://schemas.microsoft.com/office/drawing/2018/hyperlinkcolor" val="tx"/>
                    </a:ext>
                  </a:extLst>
                </a:hlinkClick>
              </a:rPr>
              <a:t>BYU–Hawaii Privacy Notice</a:t>
            </a:r>
            <a:r>
              <a:rPr lang="en-US" sz="1400" strike="noStrike" dirty="0">
                <a:solidFill>
                  <a:srgbClr val="53565A"/>
                </a:solidFill>
                <a:latin typeface="Montserrat" panose="00000500000000000000" pitchFamily="2" charset="0"/>
              </a:rPr>
              <a:t>.</a:t>
            </a:r>
          </a:p>
          <a:p>
            <a:pPr marL="800100" lvl="1" indent="-342900" fontAlgn="base">
              <a:lnSpc>
                <a:spcPts val="1350"/>
              </a:lnSpc>
              <a:buFont typeface="+mj-lt"/>
              <a:buAutoNum type="arabicPeriod"/>
            </a:pPr>
            <a:endParaRPr lang="en-US" sz="1400" b="0" i="0" dirty="0">
              <a:solidFill>
                <a:srgbClr val="53565A"/>
              </a:solidFill>
              <a:effectLst/>
              <a:latin typeface="Montserrat" panose="00000500000000000000" pitchFamily="2" charset="0"/>
            </a:endParaRPr>
          </a:p>
          <a:p>
            <a:pPr marL="800100" lvl="1" indent="-342900" fontAlgn="base">
              <a:lnSpc>
                <a:spcPts val="1350"/>
              </a:lnSpc>
              <a:buFont typeface="+mj-lt"/>
              <a:buAutoNum type="arabicPeriod"/>
            </a:pPr>
            <a:r>
              <a:rPr lang="en-US" sz="1400" b="0" i="0" dirty="0">
                <a:solidFill>
                  <a:srgbClr val="53565A"/>
                </a:solidFill>
                <a:effectLst/>
                <a:latin typeface="Montserrat" panose="00000500000000000000" pitchFamily="2" charset="0"/>
              </a:rPr>
              <a:t>Arrange access to emergency medical services and licensed emergency medical transport at all locations during the University Program</a:t>
            </a:r>
            <a:r>
              <a:rPr lang="en-US" sz="1400" dirty="0">
                <a:solidFill>
                  <a:srgbClr val="53565A"/>
                </a:solidFill>
                <a:latin typeface="Montserrat" panose="00000500000000000000" pitchFamily="2" charset="0"/>
              </a:rPr>
              <a:t>.</a:t>
            </a:r>
          </a:p>
          <a:p>
            <a:pPr marL="800100" lvl="1" indent="-342900" fontAlgn="base">
              <a:lnSpc>
                <a:spcPts val="1350"/>
              </a:lnSpc>
              <a:buFont typeface="+mj-lt"/>
              <a:buAutoNum type="arabicPeriod"/>
            </a:pPr>
            <a:endParaRPr lang="en-US" sz="1400" b="0" i="0" dirty="0">
              <a:solidFill>
                <a:srgbClr val="53565A"/>
              </a:solidFill>
              <a:effectLst/>
              <a:latin typeface="Montserrat" panose="00000500000000000000" pitchFamily="2" charset="0"/>
            </a:endParaRPr>
          </a:p>
        </p:txBody>
      </p:sp>
    </p:spTree>
    <p:extLst>
      <p:ext uri="{BB962C8B-B14F-4D97-AF65-F5344CB8AC3E}">
        <p14:creationId xmlns:p14="http://schemas.microsoft.com/office/powerpoint/2010/main" val="28038208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51AD40-CDF8-6A1B-08CB-12E061E9A97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en-US" dirty="0"/>
              <a:t>Additional Guidelines continued</a:t>
            </a:r>
          </a:p>
        </p:txBody>
      </p:sp>
      <p:sp>
        <p:nvSpPr>
          <p:cNvPr id="5" name="TextBox 4">
            <a:extLst>
              <a:ext uri="{FF2B5EF4-FFF2-40B4-BE49-F238E27FC236}">
                <a16:creationId xmlns:a16="http://schemas.microsoft.com/office/drawing/2014/main" id="{729E7783-3612-0B2A-A943-C8FC16278AE8}"/>
              </a:ext>
            </a:extLst>
          </p:cNvPr>
          <p:cNvSpPr txBox="1"/>
          <p:nvPr/>
        </p:nvSpPr>
        <p:spPr>
          <a:xfrm>
            <a:off x="252248" y="398058"/>
            <a:ext cx="11056883" cy="6132448"/>
          </a:xfrm>
          <a:prstGeom prst="rect">
            <a:avLst/>
          </a:prstGeom>
          <a:noFill/>
        </p:spPr>
        <p:txBody>
          <a:bodyPr wrap="square">
            <a:spAutoFit/>
          </a:bodyPr>
          <a:lstStyle/>
          <a:p>
            <a:pPr marL="800100" lvl="1" indent="-342900" fontAlgn="base">
              <a:lnSpc>
                <a:spcPts val="1350"/>
              </a:lnSpc>
              <a:buFont typeface="+mj-lt"/>
              <a:buAutoNum type="arabicPeriod" startAt="6"/>
            </a:pPr>
            <a:r>
              <a:rPr lang="en-US" sz="1400" b="0" i="0" dirty="0">
                <a:solidFill>
                  <a:srgbClr val="53565A"/>
                </a:solidFill>
                <a:effectLst/>
                <a:latin typeface="Montserrat" panose="00000500000000000000" pitchFamily="2" charset="0"/>
              </a:rPr>
              <a:t>Establish a procedure for notifying parents or guardians in the event of an emergency and obtain and keep accessible contact information for parents/guardians, as well as emergency contacts in case parents or guardians are unavailable</a:t>
            </a:r>
            <a:r>
              <a:rPr lang="en-US" sz="1400" dirty="0">
                <a:solidFill>
                  <a:srgbClr val="53565A"/>
                </a:solidFill>
                <a:latin typeface="Montserrat" panose="00000500000000000000" pitchFamily="2" charset="0"/>
              </a:rPr>
              <a:t>.</a:t>
            </a:r>
          </a:p>
          <a:p>
            <a:pPr marL="800100" lvl="1" indent="-342900" fontAlgn="base">
              <a:lnSpc>
                <a:spcPts val="1350"/>
              </a:lnSpc>
              <a:buFont typeface="+mj-lt"/>
              <a:buAutoNum type="arabicPeriod" startAt="6"/>
            </a:pPr>
            <a:endParaRPr lang="en-US" sz="1400" b="0" i="0" dirty="0">
              <a:solidFill>
                <a:srgbClr val="53565A"/>
              </a:solidFill>
              <a:effectLst/>
              <a:latin typeface="Montserrat" panose="00000500000000000000" pitchFamily="2" charset="0"/>
            </a:endParaRPr>
          </a:p>
          <a:p>
            <a:pPr marL="800100" lvl="1" indent="-342900" fontAlgn="base">
              <a:lnSpc>
                <a:spcPts val="1350"/>
              </a:lnSpc>
              <a:buFont typeface="+mj-lt"/>
              <a:buAutoNum type="arabicPeriod" startAt="6"/>
            </a:pPr>
            <a:r>
              <a:rPr lang="en-US" sz="1400" b="0" i="0" dirty="0">
                <a:solidFill>
                  <a:srgbClr val="53565A"/>
                </a:solidFill>
                <a:effectLst/>
                <a:latin typeface="Montserrat" panose="00000500000000000000" pitchFamily="2" charset="0"/>
              </a:rPr>
              <a:t>Provide information to parents or guardians detailing the manner in which their minors may be contacted during the University Program</a:t>
            </a:r>
            <a:r>
              <a:rPr lang="en-US" sz="1400" dirty="0">
                <a:solidFill>
                  <a:srgbClr val="53565A"/>
                </a:solidFill>
                <a:latin typeface="Montserrat" panose="00000500000000000000" pitchFamily="2" charset="0"/>
              </a:rPr>
              <a:t>.</a:t>
            </a:r>
          </a:p>
          <a:p>
            <a:pPr marL="800100" lvl="1" indent="-342900" fontAlgn="base">
              <a:lnSpc>
                <a:spcPts val="1350"/>
              </a:lnSpc>
              <a:buFont typeface="+mj-lt"/>
              <a:buAutoNum type="arabicPeriod" startAt="6"/>
            </a:pPr>
            <a:endParaRPr lang="en-US" sz="1400" b="0" i="0" dirty="0">
              <a:solidFill>
                <a:srgbClr val="53565A"/>
              </a:solidFill>
              <a:effectLst/>
              <a:latin typeface="Montserrat" panose="00000500000000000000" pitchFamily="2" charset="0"/>
            </a:endParaRPr>
          </a:p>
          <a:p>
            <a:pPr marL="800100" lvl="1" indent="-342900" fontAlgn="base">
              <a:lnSpc>
                <a:spcPts val="1350"/>
              </a:lnSpc>
              <a:buFont typeface="+mj-lt"/>
              <a:buAutoNum type="arabicPeriod" startAt="6"/>
            </a:pPr>
            <a:r>
              <a:rPr lang="en-US" sz="1400" b="0" i="0" dirty="0">
                <a:solidFill>
                  <a:srgbClr val="53565A"/>
                </a:solidFill>
                <a:effectLst/>
                <a:latin typeface="Montserrat" panose="00000500000000000000" pitchFamily="2" charset="0"/>
              </a:rPr>
              <a:t>Establish an age-appropriate procedure for the drop-off and pick-up of Minors at the beginning and end of the university </a:t>
            </a:r>
            <a:r>
              <a:rPr lang="en-US" sz="1400" dirty="0">
                <a:solidFill>
                  <a:srgbClr val="53565A"/>
                </a:solidFill>
                <a:latin typeface="Montserrat" panose="00000500000000000000" pitchFamily="2" charset="0"/>
              </a:rPr>
              <a:t>p</a:t>
            </a:r>
            <a:r>
              <a:rPr lang="en-US" sz="1400" b="0" i="0" dirty="0">
                <a:solidFill>
                  <a:srgbClr val="53565A"/>
                </a:solidFill>
                <a:effectLst/>
                <a:latin typeface="Montserrat" panose="00000500000000000000" pitchFamily="2" charset="0"/>
              </a:rPr>
              <a:t>rogram, as well as check-out procedures during the University Program. </a:t>
            </a:r>
          </a:p>
          <a:p>
            <a:pPr marL="800100" lvl="1" indent="-342900" fontAlgn="base">
              <a:lnSpc>
                <a:spcPts val="1350"/>
              </a:lnSpc>
              <a:buFont typeface="+mj-lt"/>
              <a:buAutoNum type="arabicPeriod" startAt="6"/>
            </a:pPr>
            <a:endParaRPr lang="en-US" sz="1400" dirty="0">
              <a:solidFill>
                <a:srgbClr val="53565A"/>
              </a:solidFill>
              <a:latin typeface="Montserrat" panose="00000500000000000000" pitchFamily="2" charset="0"/>
            </a:endParaRPr>
          </a:p>
          <a:p>
            <a:pPr algn="l" rtl="0" fontAlgn="base">
              <a:lnSpc>
                <a:spcPts val="1457"/>
              </a:lnSpc>
              <a:spcAft>
                <a:spcPts val="800"/>
              </a:spcAft>
            </a:pPr>
            <a:r>
              <a:rPr lang="en-US" sz="1400" b="1" i="0" dirty="0">
                <a:solidFill>
                  <a:srgbClr val="53565A"/>
                </a:solidFill>
                <a:effectLst/>
                <a:latin typeface="Montserrat" panose="00000500000000000000" pitchFamily="2" charset="0"/>
              </a:rPr>
              <a:t>During operation, a University Program must </a:t>
            </a:r>
            <a:endParaRPr lang="en-US" sz="1400" b="0" i="0" dirty="0">
              <a:solidFill>
                <a:srgbClr val="53565A"/>
              </a:solidFill>
              <a:effectLst/>
              <a:latin typeface="Montserrat" panose="00000500000000000000" pitchFamily="2" charset="0"/>
            </a:endParaRPr>
          </a:p>
          <a:p>
            <a:pPr marL="800100" lvl="1" indent="-342900" fontAlgn="base">
              <a:lnSpc>
                <a:spcPts val="1350"/>
              </a:lnSpc>
              <a:buFont typeface="+mj-lt"/>
              <a:buAutoNum type="arabicPeriod"/>
            </a:pPr>
            <a:r>
              <a:rPr lang="en-US" sz="1400" dirty="0">
                <a:solidFill>
                  <a:srgbClr val="53565A"/>
                </a:solidFill>
                <a:latin typeface="Montserrat" panose="00000500000000000000" pitchFamily="2" charset="0"/>
              </a:rPr>
              <a:t>E</a:t>
            </a:r>
            <a:r>
              <a:rPr lang="en-US" sz="1400" b="0" i="0" dirty="0">
                <a:solidFill>
                  <a:srgbClr val="53565A"/>
                </a:solidFill>
                <a:effectLst/>
                <a:latin typeface="Montserrat" panose="00000500000000000000" pitchFamily="2" charset="0"/>
              </a:rPr>
              <a:t>stablish a supervision structure for authorized </a:t>
            </a:r>
            <a:r>
              <a:rPr lang="en-US" sz="1400" dirty="0">
                <a:solidFill>
                  <a:srgbClr val="53565A"/>
                </a:solidFill>
                <a:latin typeface="Montserrat" panose="00000500000000000000" pitchFamily="2" charset="0"/>
              </a:rPr>
              <a:t>a</a:t>
            </a:r>
            <a:r>
              <a:rPr lang="en-US" sz="1400" b="0" i="0" dirty="0">
                <a:solidFill>
                  <a:srgbClr val="53565A"/>
                </a:solidFill>
                <a:effectLst/>
                <a:latin typeface="Montserrat" panose="00000500000000000000" pitchFamily="2" charset="0"/>
              </a:rPr>
              <a:t>dults overseen by the program </a:t>
            </a:r>
            <a:r>
              <a:rPr lang="en-US" sz="1400" dirty="0">
                <a:solidFill>
                  <a:srgbClr val="53565A"/>
                </a:solidFill>
                <a:latin typeface="Montserrat" panose="00000500000000000000" pitchFamily="2" charset="0"/>
              </a:rPr>
              <a:t>d</a:t>
            </a:r>
            <a:r>
              <a:rPr lang="en-US" sz="1400" b="0" i="0" dirty="0">
                <a:solidFill>
                  <a:srgbClr val="53565A"/>
                </a:solidFill>
                <a:effectLst/>
                <a:latin typeface="Montserrat" panose="00000500000000000000" pitchFamily="2" charset="0"/>
              </a:rPr>
              <a:t>irector.</a:t>
            </a:r>
          </a:p>
          <a:p>
            <a:pPr marL="800100" lvl="1" indent="-342900" fontAlgn="base">
              <a:lnSpc>
                <a:spcPts val="1350"/>
              </a:lnSpc>
              <a:buFont typeface="+mj-lt"/>
              <a:buAutoNum type="arabicPeriod"/>
            </a:pPr>
            <a:endParaRPr lang="en-US" sz="1400" b="0" i="0" dirty="0">
              <a:solidFill>
                <a:srgbClr val="53565A"/>
              </a:solidFill>
              <a:effectLst/>
              <a:latin typeface="Montserrat" panose="00000500000000000000" pitchFamily="2" charset="0"/>
            </a:endParaRPr>
          </a:p>
          <a:p>
            <a:pPr marL="800100" lvl="1" indent="-342900" fontAlgn="base">
              <a:lnSpc>
                <a:spcPts val="1350"/>
              </a:lnSpc>
              <a:buFont typeface="+mj-lt"/>
              <a:buAutoNum type="arabicPeriod"/>
            </a:pPr>
            <a:r>
              <a:rPr lang="en-US" sz="1400" dirty="0">
                <a:solidFill>
                  <a:srgbClr val="53565A"/>
                </a:solidFill>
                <a:latin typeface="Montserrat" panose="00000500000000000000" pitchFamily="2" charset="0"/>
              </a:rPr>
              <a:t>E</a:t>
            </a:r>
            <a:r>
              <a:rPr lang="en-US" sz="1400" b="0" i="0" dirty="0">
                <a:solidFill>
                  <a:srgbClr val="53565A"/>
                </a:solidFill>
                <a:effectLst/>
                <a:latin typeface="Montserrat" panose="00000500000000000000" pitchFamily="2" charset="0"/>
              </a:rPr>
              <a:t>nsure that only authorized </a:t>
            </a:r>
            <a:r>
              <a:rPr lang="en-US" sz="1400" dirty="0">
                <a:solidFill>
                  <a:srgbClr val="53565A"/>
                </a:solidFill>
                <a:latin typeface="Montserrat" panose="00000500000000000000" pitchFamily="2" charset="0"/>
              </a:rPr>
              <a:t>a</a:t>
            </a:r>
            <a:r>
              <a:rPr lang="en-US" sz="1400" b="0" i="0" dirty="0">
                <a:solidFill>
                  <a:srgbClr val="53565A"/>
                </a:solidFill>
                <a:effectLst/>
                <a:latin typeface="Montserrat" panose="00000500000000000000" pitchFamily="2" charset="0"/>
              </a:rPr>
              <a:t>dults have direct Interaction with minors in university </a:t>
            </a:r>
            <a:r>
              <a:rPr lang="en-US" sz="1400" dirty="0">
                <a:solidFill>
                  <a:srgbClr val="53565A"/>
                </a:solidFill>
                <a:latin typeface="Montserrat" panose="00000500000000000000" pitchFamily="2" charset="0"/>
              </a:rPr>
              <a:t>p</a:t>
            </a:r>
            <a:r>
              <a:rPr lang="en-US" sz="1400" b="0" i="0" dirty="0">
                <a:solidFill>
                  <a:srgbClr val="53565A"/>
                </a:solidFill>
                <a:effectLst/>
                <a:latin typeface="Montserrat" panose="00000500000000000000" pitchFamily="2" charset="0"/>
              </a:rPr>
              <a:t>rograms.</a:t>
            </a:r>
          </a:p>
          <a:p>
            <a:pPr marL="800100" lvl="1" indent="-342900" fontAlgn="base">
              <a:lnSpc>
                <a:spcPts val="1350"/>
              </a:lnSpc>
              <a:buFont typeface="+mj-lt"/>
              <a:buAutoNum type="arabicPeriod"/>
            </a:pPr>
            <a:endParaRPr lang="en-US" sz="1400" b="0" i="0" dirty="0">
              <a:solidFill>
                <a:srgbClr val="53565A"/>
              </a:solidFill>
              <a:effectLst/>
              <a:latin typeface="Montserrat" panose="00000500000000000000" pitchFamily="2" charset="0"/>
            </a:endParaRPr>
          </a:p>
          <a:p>
            <a:pPr marL="800100" lvl="1" indent="-342900" fontAlgn="base">
              <a:lnSpc>
                <a:spcPts val="1350"/>
              </a:lnSpc>
              <a:buFont typeface="+mj-lt"/>
              <a:buAutoNum type="arabicPeriod"/>
            </a:pPr>
            <a:r>
              <a:rPr lang="en-US" sz="1400" dirty="0">
                <a:solidFill>
                  <a:srgbClr val="53565A"/>
                </a:solidFill>
                <a:latin typeface="Montserrat" panose="00000500000000000000" pitchFamily="2" charset="0"/>
              </a:rPr>
              <a:t>P</a:t>
            </a:r>
            <a:r>
              <a:rPr lang="en-US" sz="1400" b="0" i="0" dirty="0">
                <a:solidFill>
                  <a:srgbClr val="53565A"/>
                </a:solidFill>
                <a:effectLst/>
                <a:latin typeface="Montserrat" panose="00000500000000000000" pitchFamily="2" charset="0"/>
              </a:rPr>
              <a:t>rovide an adequate supervision ratio of minors to authorized </a:t>
            </a:r>
            <a:r>
              <a:rPr lang="en-US" sz="1400" dirty="0">
                <a:solidFill>
                  <a:srgbClr val="53565A"/>
                </a:solidFill>
                <a:latin typeface="Montserrat" panose="00000500000000000000" pitchFamily="2" charset="0"/>
              </a:rPr>
              <a:t>a</a:t>
            </a:r>
            <a:r>
              <a:rPr lang="en-US" sz="1400" b="0" i="0" dirty="0">
                <a:solidFill>
                  <a:srgbClr val="53565A"/>
                </a:solidFill>
                <a:effectLst/>
                <a:latin typeface="Montserrat" panose="00000500000000000000" pitchFamily="2" charset="0"/>
              </a:rPr>
              <a:t>dults, taking into account the number and age of the minors, the activities involved, the type of facilities used, and the age and experience of authorized </a:t>
            </a:r>
            <a:r>
              <a:rPr lang="en-US" sz="1400" dirty="0">
                <a:solidFill>
                  <a:srgbClr val="53565A"/>
                </a:solidFill>
                <a:latin typeface="Montserrat" panose="00000500000000000000" pitchFamily="2" charset="0"/>
              </a:rPr>
              <a:t>a</a:t>
            </a:r>
            <a:r>
              <a:rPr lang="en-US" sz="1400" b="0" i="0" dirty="0">
                <a:solidFill>
                  <a:srgbClr val="53565A"/>
                </a:solidFill>
                <a:effectLst/>
                <a:latin typeface="Montserrat" panose="00000500000000000000" pitchFamily="2" charset="0"/>
              </a:rPr>
              <a:t>dults; at a minimum there must be two authorized </a:t>
            </a:r>
            <a:r>
              <a:rPr lang="en-US" sz="1400" dirty="0">
                <a:solidFill>
                  <a:srgbClr val="53565A"/>
                </a:solidFill>
                <a:latin typeface="Montserrat" panose="00000500000000000000" pitchFamily="2" charset="0"/>
              </a:rPr>
              <a:t>a</a:t>
            </a:r>
            <a:r>
              <a:rPr lang="en-US" sz="1400" b="0" i="0" dirty="0">
                <a:solidFill>
                  <a:srgbClr val="53565A"/>
                </a:solidFill>
                <a:effectLst/>
                <a:latin typeface="Montserrat" panose="00000500000000000000" pitchFamily="2" charset="0"/>
              </a:rPr>
              <a:t>dults providing supervision over a university </a:t>
            </a:r>
            <a:r>
              <a:rPr lang="en-US" sz="1400" dirty="0">
                <a:solidFill>
                  <a:srgbClr val="53565A"/>
                </a:solidFill>
                <a:latin typeface="Montserrat" panose="00000500000000000000" pitchFamily="2" charset="0"/>
              </a:rPr>
              <a:t>p</a:t>
            </a:r>
            <a:r>
              <a:rPr lang="en-US" sz="1400" b="0" i="0" dirty="0">
                <a:solidFill>
                  <a:srgbClr val="53565A"/>
                </a:solidFill>
                <a:effectLst/>
                <a:latin typeface="Montserrat" panose="00000500000000000000" pitchFamily="2" charset="0"/>
              </a:rPr>
              <a:t>rogram.</a:t>
            </a:r>
          </a:p>
          <a:p>
            <a:pPr marL="800100" lvl="1" indent="-342900" fontAlgn="base">
              <a:lnSpc>
                <a:spcPts val="1350"/>
              </a:lnSpc>
              <a:buFont typeface="+mj-lt"/>
              <a:buAutoNum type="arabicPeriod"/>
            </a:pPr>
            <a:endParaRPr lang="en-US" sz="1400" b="0" i="0" dirty="0">
              <a:solidFill>
                <a:srgbClr val="53565A"/>
              </a:solidFill>
              <a:effectLst/>
              <a:latin typeface="Montserrat" panose="00000500000000000000" pitchFamily="2" charset="0"/>
            </a:endParaRPr>
          </a:p>
          <a:p>
            <a:pPr marL="800100" lvl="1" indent="-342900" fontAlgn="base">
              <a:lnSpc>
                <a:spcPts val="1350"/>
              </a:lnSpc>
              <a:buFont typeface="+mj-lt"/>
              <a:buAutoNum type="arabicPeriod"/>
            </a:pPr>
            <a:r>
              <a:rPr lang="en-US" sz="1400" dirty="0">
                <a:solidFill>
                  <a:srgbClr val="53565A"/>
                </a:solidFill>
                <a:latin typeface="Montserrat" panose="00000500000000000000" pitchFamily="2" charset="0"/>
              </a:rPr>
              <a:t>W</a:t>
            </a:r>
            <a:r>
              <a:rPr lang="en-US" sz="1400" b="0" i="0" dirty="0">
                <a:solidFill>
                  <a:srgbClr val="53565A"/>
                </a:solidFill>
                <a:effectLst/>
                <a:latin typeface="Montserrat" panose="00000500000000000000" pitchFamily="2" charset="0"/>
              </a:rPr>
              <a:t>hen a minor is taken to a medical facility, provide reasonable supervision given the policies and protocols of the medical facility and in collaboration with parents or guardians.</a:t>
            </a:r>
          </a:p>
          <a:p>
            <a:pPr marL="800100" lvl="1" indent="-342900" fontAlgn="base">
              <a:lnSpc>
                <a:spcPts val="1350"/>
              </a:lnSpc>
              <a:buFont typeface="+mj-lt"/>
              <a:buAutoNum type="arabicPeriod"/>
            </a:pPr>
            <a:endParaRPr lang="en-US" sz="1400" b="0" i="0" dirty="0">
              <a:solidFill>
                <a:srgbClr val="53565A"/>
              </a:solidFill>
              <a:effectLst/>
              <a:latin typeface="Montserrat" panose="00000500000000000000" pitchFamily="2" charset="0"/>
            </a:endParaRPr>
          </a:p>
          <a:p>
            <a:pPr marL="800100" lvl="1" indent="-342900" fontAlgn="base">
              <a:lnSpc>
                <a:spcPts val="1350"/>
              </a:lnSpc>
              <a:buFont typeface="+mj-lt"/>
              <a:buAutoNum type="arabicPeriod"/>
            </a:pPr>
            <a:r>
              <a:rPr lang="en-US" sz="1400" dirty="0">
                <a:solidFill>
                  <a:srgbClr val="53565A"/>
                </a:solidFill>
                <a:latin typeface="Montserrat" panose="00000500000000000000" pitchFamily="2" charset="0"/>
              </a:rPr>
              <a:t>L</a:t>
            </a:r>
            <a:r>
              <a:rPr lang="en-US" sz="1400" b="0" i="0" dirty="0">
                <a:solidFill>
                  <a:srgbClr val="53565A"/>
                </a:solidFill>
                <a:effectLst/>
                <a:latin typeface="Montserrat" panose="00000500000000000000" pitchFamily="2" charset="0"/>
              </a:rPr>
              <a:t>imit transportation of minors to university vehicles driven by authorized </a:t>
            </a:r>
            <a:r>
              <a:rPr lang="en-US" sz="1400" dirty="0">
                <a:solidFill>
                  <a:srgbClr val="53565A"/>
                </a:solidFill>
                <a:latin typeface="Montserrat" panose="00000500000000000000" pitchFamily="2" charset="0"/>
              </a:rPr>
              <a:t>a</a:t>
            </a:r>
            <a:r>
              <a:rPr lang="en-US" sz="1400" b="0" i="0" dirty="0">
                <a:solidFill>
                  <a:srgbClr val="53565A"/>
                </a:solidFill>
                <a:effectLst/>
                <a:latin typeface="Montserrat" panose="00000500000000000000" pitchFamily="2" charset="0"/>
              </a:rPr>
              <a:t>dults who have completed applicable training required by the university, with usage of age-appropriate safety restraints.</a:t>
            </a:r>
          </a:p>
          <a:p>
            <a:pPr marL="800100" lvl="1" indent="-342900" fontAlgn="base">
              <a:lnSpc>
                <a:spcPts val="1350"/>
              </a:lnSpc>
              <a:buFont typeface="+mj-lt"/>
              <a:buAutoNum type="arabicPeriod"/>
            </a:pPr>
            <a:endParaRPr lang="en-US" sz="1400" b="0" i="0" dirty="0">
              <a:solidFill>
                <a:srgbClr val="53565A"/>
              </a:solidFill>
              <a:effectLst/>
              <a:latin typeface="Montserrat" panose="00000500000000000000" pitchFamily="2" charset="0"/>
            </a:endParaRPr>
          </a:p>
          <a:p>
            <a:pPr marL="800100" lvl="1" indent="-342900" fontAlgn="base">
              <a:lnSpc>
                <a:spcPts val="1350"/>
              </a:lnSpc>
              <a:buFont typeface="+mj-lt"/>
              <a:buAutoNum type="arabicPeriod"/>
            </a:pPr>
            <a:r>
              <a:rPr lang="en-US" sz="1400" dirty="0">
                <a:solidFill>
                  <a:srgbClr val="53565A"/>
                </a:solidFill>
                <a:latin typeface="Montserrat" panose="00000500000000000000" pitchFamily="2" charset="0"/>
              </a:rPr>
              <a:t>W</a:t>
            </a:r>
            <a:r>
              <a:rPr lang="en-US" sz="1400" b="0" i="0" dirty="0">
                <a:solidFill>
                  <a:srgbClr val="53565A"/>
                </a:solidFill>
                <a:effectLst/>
                <a:latin typeface="Montserrat" panose="00000500000000000000" pitchFamily="2" charset="0"/>
              </a:rPr>
              <a:t>hen changing or showering is required, provide minors with access to changing areas and shower stalls with reasonable privacy.</a:t>
            </a:r>
          </a:p>
          <a:p>
            <a:pPr marL="800100" lvl="1" indent="-342900" fontAlgn="base">
              <a:lnSpc>
                <a:spcPts val="1350"/>
              </a:lnSpc>
              <a:buFont typeface="+mj-lt"/>
              <a:buAutoNum type="arabicPeriod"/>
            </a:pPr>
            <a:endParaRPr lang="en-US" sz="1400" dirty="0">
              <a:solidFill>
                <a:srgbClr val="53565A"/>
              </a:solidFill>
              <a:latin typeface="Montserrat" panose="00000500000000000000" pitchFamily="2" charset="0"/>
            </a:endParaRPr>
          </a:p>
          <a:p>
            <a:pPr marL="800100" lvl="1" indent="-342900" fontAlgn="base">
              <a:lnSpc>
                <a:spcPts val="1350"/>
              </a:lnSpc>
              <a:buFont typeface="+mj-lt"/>
              <a:buAutoNum type="arabicPeriod"/>
            </a:pPr>
            <a:r>
              <a:rPr lang="en-US" sz="1400" b="0" i="0" dirty="0">
                <a:solidFill>
                  <a:srgbClr val="53565A"/>
                </a:solidFill>
                <a:effectLst/>
                <a:latin typeface="Montserrat" panose="00000500000000000000" pitchFamily="2" charset="0"/>
              </a:rPr>
              <a:t>where possible, minimize changing area, shower, or locker room use by participants when adults who are not authorized </a:t>
            </a:r>
            <a:r>
              <a:rPr lang="en-US" sz="1400" dirty="0">
                <a:solidFill>
                  <a:srgbClr val="53565A"/>
                </a:solidFill>
                <a:latin typeface="Montserrat" panose="00000500000000000000" pitchFamily="2" charset="0"/>
              </a:rPr>
              <a:t>a</a:t>
            </a:r>
            <a:r>
              <a:rPr lang="en-US" sz="1400" b="0" i="0" dirty="0">
                <a:solidFill>
                  <a:srgbClr val="53565A"/>
                </a:solidFill>
                <a:effectLst/>
                <a:latin typeface="Montserrat" panose="00000500000000000000" pitchFamily="2" charset="0"/>
              </a:rPr>
              <a:t>dults are present, and avoid allowing different-aged youth to change or shower at the same time.</a:t>
            </a:r>
          </a:p>
          <a:p>
            <a:pPr marL="800100" lvl="1" indent="-342900" fontAlgn="base">
              <a:lnSpc>
                <a:spcPts val="1350"/>
              </a:lnSpc>
              <a:buFont typeface="+mj-lt"/>
              <a:buAutoNum type="arabicPeriod"/>
            </a:pPr>
            <a:endParaRPr lang="en-US" sz="1400" b="0" i="0" dirty="0">
              <a:solidFill>
                <a:srgbClr val="53565A"/>
              </a:solidFill>
              <a:effectLst/>
              <a:latin typeface="Montserrat" panose="00000500000000000000" pitchFamily="2" charset="0"/>
            </a:endParaRPr>
          </a:p>
          <a:p>
            <a:pPr marL="800100" lvl="1" indent="-342900" fontAlgn="base">
              <a:lnSpc>
                <a:spcPts val="1350"/>
              </a:lnSpc>
              <a:buFont typeface="+mj-lt"/>
              <a:buAutoNum type="arabicPeriod"/>
            </a:pPr>
            <a:r>
              <a:rPr lang="en-US" sz="1400" b="0" i="0" dirty="0">
                <a:solidFill>
                  <a:srgbClr val="53565A"/>
                </a:solidFill>
                <a:effectLst/>
                <a:latin typeface="Montserrat" panose="00000500000000000000" pitchFamily="2" charset="0"/>
              </a:rPr>
              <a:t>comply with procedures applicable to university </a:t>
            </a:r>
            <a:r>
              <a:rPr lang="en-US" sz="1400" dirty="0">
                <a:solidFill>
                  <a:srgbClr val="53565A"/>
                </a:solidFill>
                <a:latin typeface="Montserrat" panose="00000500000000000000" pitchFamily="2" charset="0"/>
              </a:rPr>
              <a:t>p</a:t>
            </a:r>
            <a:r>
              <a:rPr lang="en-US" sz="1400" b="0" i="0" dirty="0">
                <a:solidFill>
                  <a:srgbClr val="53565A"/>
                </a:solidFill>
                <a:effectLst/>
                <a:latin typeface="Montserrat" panose="00000500000000000000" pitchFamily="2" charset="0"/>
              </a:rPr>
              <a:t>rograms with online activities.</a:t>
            </a:r>
          </a:p>
          <a:p>
            <a:pPr lvl="1" fontAlgn="base">
              <a:lnSpc>
                <a:spcPts val="1350"/>
              </a:lnSpc>
            </a:pPr>
            <a:endParaRPr lang="en-US" sz="1400" b="0" i="0" dirty="0">
              <a:solidFill>
                <a:srgbClr val="53565A"/>
              </a:solidFill>
              <a:effectLst/>
              <a:latin typeface="Montserrat" panose="00000500000000000000" pitchFamily="2" charset="0"/>
            </a:endParaRPr>
          </a:p>
        </p:txBody>
      </p:sp>
    </p:spTree>
    <p:extLst>
      <p:ext uri="{BB962C8B-B14F-4D97-AF65-F5344CB8AC3E}">
        <p14:creationId xmlns:p14="http://schemas.microsoft.com/office/powerpoint/2010/main" val="345003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C23C15-8BE0-DD11-85FE-B2463C131896}"/>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en-US" dirty="0"/>
              <a:t>Non-University Programs</a:t>
            </a:r>
          </a:p>
        </p:txBody>
      </p:sp>
      <p:sp>
        <p:nvSpPr>
          <p:cNvPr id="5" name="TextBox 4">
            <a:extLst>
              <a:ext uri="{FF2B5EF4-FFF2-40B4-BE49-F238E27FC236}">
                <a16:creationId xmlns:a16="http://schemas.microsoft.com/office/drawing/2014/main" id="{D5C07713-3FB5-16E9-E862-0F606695AFBF}"/>
              </a:ext>
            </a:extLst>
          </p:cNvPr>
          <p:cNvSpPr txBox="1"/>
          <p:nvPr/>
        </p:nvSpPr>
        <p:spPr>
          <a:xfrm>
            <a:off x="546537" y="697249"/>
            <a:ext cx="11067393" cy="5221942"/>
          </a:xfrm>
          <a:prstGeom prst="rect">
            <a:avLst/>
          </a:prstGeom>
          <a:noFill/>
        </p:spPr>
        <p:txBody>
          <a:bodyPr wrap="square">
            <a:spAutoFit/>
          </a:bodyPr>
          <a:lstStyle/>
          <a:p>
            <a:pPr algn="ctr" rtl="0" fontAlgn="base">
              <a:lnSpc>
                <a:spcPts val="2509"/>
              </a:lnSpc>
              <a:spcAft>
                <a:spcPts val="2000"/>
              </a:spcAft>
            </a:pPr>
            <a:r>
              <a:rPr lang="en-US" sz="3200" b="1" i="0" dirty="0">
                <a:solidFill>
                  <a:srgbClr val="BA0C2F"/>
                </a:solidFill>
                <a:effectLst/>
                <a:latin typeface="Montserrat" panose="00000500000000000000" pitchFamily="2" charset="0"/>
              </a:rPr>
              <a:t>Non-University </a:t>
            </a:r>
            <a:r>
              <a:rPr lang="en-US" sz="3200" b="1" dirty="0">
                <a:solidFill>
                  <a:srgbClr val="BA0C2F"/>
                </a:solidFill>
                <a:latin typeface="Montserrat" panose="00000500000000000000" pitchFamily="2" charset="0"/>
              </a:rPr>
              <a:t>P</a:t>
            </a:r>
            <a:r>
              <a:rPr lang="en-US" sz="3200" b="1" i="0" dirty="0">
                <a:solidFill>
                  <a:srgbClr val="BA0C2F"/>
                </a:solidFill>
                <a:effectLst/>
                <a:latin typeface="Montserrat" panose="00000500000000000000" pitchFamily="2" charset="0"/>
              </a:rPr>
              <a:t>rograms</a:t>
            </a:r>
            <a:endParaRPr lang="en-US" sz="1400" b="0" i="0" dirty="0">
              <a:effectLst/>
              <a:latin typeface="Montserrat" panose="00000500000000000000" pitchFamily="2" charset="0"/>
            </a:endParaRPr>
          </a:p>
          <a:p>
            <a:pPr algn="l" rtl="0" fontAlgn="base">
              <a:lnSpc>
                <a:spcPts val="1457"/>
              </a:lnSpc>
              <a:spcAft>
                <a:spcPts val="800"/>
              </a:spcAft>
            </a:pPr>
            <a:r>
              <a:rPr lang="en-US" sz="1400" b="0" i="0" dirty="0">
                <a:solidFill>
                  <a:srgbClr val="53565A"/>
                </a:solidFill>
                <a:effectLst/>
                <a:latin typeface="Montserrat" panose="00000500000000000000" pitchFamily="2" charset="0"/>
              </a:rPr>
              <a:t>A non-university </a:t>
            </a:r>
            <a:r>
              <a:rPr lang="en-US" sz="1400" dirty="0">
                <a:solidFill>
                  <a:srgbClr val="53565A"/>
                </a:solidFill>
                <a:latin typeface="Montserrat" panose="00000500000000000000" pitchFamily="2" charset="0"/>
              </a:rPr>
              <a:t>p</a:t>
            </a:r>
            <a:r>
              <a:rPr lang="en-US" sz="1400" b="0" i="0" dirty="0">
                <a:solidFill>
                  <a:srgbClr val="53565A"/>
                </a:solidFill>
                <a:effectLst/>
                <a:latin typeface="Montserrat" panose="00000500000000000000" pitchFamily="2" charset="0"/>
              </a:rPr>
              <a:t>rogram wishing to operate on campus or otherwise use university facilities must first enter into a written agreement approved by Safety &amp; Risk Management requiring the non-university </a:t>
            </a:r>
            <a:r>
              <a:rPr lang="en-US" sz="1400" dirty="0">
                <a:solidFill>
                  <a:srgbClr val="53565A"/>
                </a:solidFill>
                <a:latin typeface="Montserrat" panose="00000500000000000000" pitchFamily="2" charset="0"/>
              </a:rPr>
              <a:t>p</a:t>
            </a:r>
            <a:r>
              <a:rPr lang="en-US" sz="1400" b="0" i="0" dirty="0">
                <a:solidFill>
                  <a:srgbClr val="53565A"/>
                </a:solidFill>
                <a:effectLst/>
                <a:latin typeface="Montserrat" panose="00000500000000000000" pitchFamily="2" charset="0"/>
              </a:rPr>
              <a:t>rograms to do the following: </a:t>
            </a:r>
          </a:p>
          <a:p>
            <a:pPr algn="l" rtl="0" fontAlgn="base">
              <a:lnSpc>
                <a:spcPts val="1457"/>
              </a:lnSpc>
              <a:spcAft>
                <a:spcPts val="800"/>
              </a:spcAft>
            </a:pPr>
            <a:endParaRPr lang="en-US" sz="1400" b="0" i="0" dirty="0">
              <a:solidFill>
                <a:srgbClr val="53565A"/>
              </a:solidFill>
              <a:effectLst/>
              <a:latin typeface="Montserrat" panose="00000500000000000000" pitchFamily="2" charset="0"/>
            </a:endParaRPr>
          </a:p>
          <a:p>
            <a:pPr marL="800100" lvl="1" indent="-342900" fontAlgn="base">
              <a:lnSpc>
                <a:spcPts val="1350"/>
              </a:lnSpc>
              <a:buFont typeface="+mj-lt"/>
              <a:buAutoNum type="arabicPeriod"/>
            </a:pPr>
            <a:r>
              <a:rPr lang="en-US" sz="1400" b="0" i="0" dirty="0">
                <a:solidFill>
                  <a:srgbClr val="53565A"/>
                </a:solidFill>
                <a:effectLst/>
                <a:latin typeface="Montserrat" panose="00000500000000000000" pitchFamily="2" charset="0"/>
              </a:rPr>
              <a:t>Formally appoint a program </a:t>
            </a:r>
            <a:r>
              <a:rPr lang="en-US" sz="1400" dirty="0">
                <a:solidFill>
                  <a:srgbClr val="53565A"/>
                </a:solidFill>
                <a:latin typeface="Montserrat" panose="00000500000000000000" pitchFamily="2" charset="0"/>
              </a:rPr>
              <a:t>d</a:t>
            </a:r>
            <a:r>
              <a:rPr lang="en-US" sz="1400" b="0" i="0" dirty="0">
                <a:solidFill>
                  <a:srgbClr val="53565A"/>
                </a:solidFill>
                <a:effectLst/>
                <a:latin typeface="Montserrat" panose="00000500000000000000" pitchFamily="2" charset="0"/>
              </a:rPr>
              <a:t>irector; </a:t>
            </a:r>
          </a:p>
          <a:p>
            <a:pPr marL="800100" lvl="1" indent="-342900" fontAlgn="base">
              <a:lnSpc>
                <a:spcPts val="1350"/>
              </a:lnSpc>
              <a:buFont typeface="+mj-lt"/>
              <a:buAutoNum type="arabicPeriod"/>
            </a:pPr>
            <a:endParaRPr lang="en-US" sz="1400" b="0" i="0" dirty="0">
              <a:solidFill>
                <a:srgbClr val="53565A"/>
              </a:solidFill>
              <a:effectLst/>
              <a:latin typeface="Montserrat" panose="00000500000000000000" pitchFamily="2" charset="0"/>
            </a:endParaRPr>
          </a:p>
          <a:p>
            <a:pPr marL="800100" lvl="1" indent="-342900" fontAlgn="base">
              <a:lnSpc>
                <a:spcPts val="1350"/>
              </a:lnSpc>
              <a:buFont typeface="+mj-lt"/>
              <a:buAutoNum type="arabicPeriod"/>
            </a:pPr>
            <a:r>
              <a:rPr lang="en-US" sz="1400" b="0" i="0" dirty="0">
                <a:solidFill>
                  <a:srgbClr val="53565A"/>
                </a:solidFill>
                <a:effectLst/>
                <a:latin typeface="Montserrat" panose="00000500000000000000" pitchFamily="2" charset="0"/>
              </a:rPr>
              <a:t>Secure the approval of an organizational unit of the university; </a:t>
            </a:r>
          </a:p>
          <a:p>
            <a:pPr marL="800100" lvl="1" indent="-342900" fontAlgn="base">
              <a:lnSpc>
                <a:spcPts val="1350"/>
              </a:lnSpc>
              <a:buFont typeface="+mj-lt"/>
              <a:buAutoNum type="arabicPeriod"/>
            </a:pPr>
            <a:endParaRPr lang="en-US" sz="1400" b="0" i="0" dirty="0">
              <a:solidFill>
                <a:srgbClr val="53565A"/>
              </a:solidFill>
              <a:effectLst/>
              <a:latin typeface="Montserrat" panose="00000500000000000000" pitchFamily="2" charset="0"/>
            </a:endParaRPr>
          </a:p>
          <a:p>
            <a:pPr marL="800100" lvl="1" indent="-342900" fontAlgn="base">
              <a:lnSpc>
                <a:spcPts val="1350"/>
              </a:lnSpc>
              <a:buFont typeface="+mj-lt"/>
              <a:buAutoNum type="arabicPeriod"/>
            </a:pPr>
            <a:r>
              <a:rPr lang="en-US" sz="1400" b="0" i="0" dirty="0">
                <a:solidFill>
                  <a:srgbClr val="53565A"/>
                </a:solidFill>
                <a:effectLst/>
                <a:latin typeface="Montserrat" panose="00000500000000000000" pitchFamily="2" charset="0"/>
              </a:rPr>
              <a:t>Document that each authorized </a:t>
            </a:r>
            <a:r>
              <a:rPr lang="en-US" sz="1400" dirty="0">
                <a:solidFill>
                  <a:srgbClr val="53565A"/>
                </a:solidFill>
                <a:latin typeface="Montserrat" panose="00000500000000000000" pitchFamily="2" charset="0"/>
              </a:rPr>
              <a:t>a</a:t>
            </a:r>
            <a:r>
              <a:rPr lang="en-US" sz="1400" b="0" i="0" dirty="0">
                <a:solidFill>
                  <a:srgbClr val="53565A"/>
                </a:solidFill>
                <a:effectLst/>
                <a:latin typeface="Montserrat" panose="00000500000000000000" pitchFamily="2" charset="0"/>
              </a:rPr>
              <a:t>dult meets the criminal-charge disclosure, background </a:t>
            </a:r>
            <a:r>
              <a:rPr lang="en-US" sz="1400" dirty="0">
                <a:solidFill>
                  <a:srgbClr val="53565A"/>
                </a:solidFill>
                <a:latin typeface="Montserrat" panose="00000500000000000000" pitchFamily="2" charset="0"/>
              </a:rPr>
              <a:t>c</a:t>
            </a:r>
            <a:r>
              <a:rPr lang="en-US" sz="1400" b="0" i="0" dirty="0">
                <a:solidFill>
                  <a:srgbClr val="53565A"/>
                </a:solidFill>
                <a:effectLst/>
                <a:latin typeface="Montserrat" panose="00000500000000000000" pitchFamily="2" charset="0"/>
              </a:rPr>
              <a:t>heck, and training requirements of this policy and provide such documentation to BYU–Hawaii upon request; </a:t>
            </a:r>
          </a:p>
          <a:p>
            <a:pPr marL="800100" lvl="1" indent="-342900" fontAlgn="base">
              <a:lnSpc>
                <a:spcPts val="1350"/>
              </a:lnSpc>
              <a:buFont typeface="+mj-lt"/>
              <a:buAutoNum type="arabicPeriod"/>
            </a:pPr>
            <a:endParaRPr lang="en-US" sz="1400" b="0" i="0" dirty="0">
              <a:solidFill>
                <a:srgbClr val="53565A"/>
              </a:solidFill>
              <a:effectLst/>
              <a:latin typeface="Montserrat" panose="00000500000000000000" pitchFamily="2" charset="0"/>
            </a:endParaRPr>
          </a:p>
          <a:p>
            <a:pPr marL="800100" lvl="1" indent="-342900" fontAlgn="base">
              <a:lnSpc>
                <a:spcPts val="1350"/>
              </a:lnSpc>
              <a:buFont typeface="+mj-lt"/>
              <a:buAutoNum type="arabicPeriod"/>
            </a:pPr>
            <a:r>
              <a:rPr lang="en-US" sz="1400" b="0" i="0" dirty="0">
                <a:solidFill>
                  <a:srgbClr val="53565A"/>
                </a:solidFill>
                <a:effectLst/>
                <a:latin typeface="Montserrat" panose="00000500000000000000" pitchFamily="2" charset="0"/>
              </a:rPr>
              <a:t>Provide an age-appropriate supervision ratio</a:t>
            </a:r>
            <a:r>
              <a:rPr lang="en-US" sz="1400" dirty="0">
                <a:solidFill>
                  <a:srgbClr val="53565A"/>
                </a:solidFill>
                <a:latin typeface="Montserrat" panose="00000500000000000000" pitchFamily="2" charset="0"/>
              </a:rPr>
              <a:t>. </a:t>
            </a:r>
          </a:p>
          <a:p>
            <a:pPr marL="800100" lvl="1" indent="-342900" fontAlgn="base">
              <a:lnSpc>
                <a:spcPts val="1350"/>
              </a:lnSpc>
              <a:buFont typeface="+mj-lt"/>
              <a:buAutoNum type="arabicPeriod"/>
            </a:pPr>
            <a:endParaRPr lang="en-US" sz="1400" b="0" i="0" dirty="0">
              <a:solidFill>
                <a:srgbClr val="53565A"/>
              </a:solidFill>
              <a:effectLst/>
              <a:latin typeface="Montserrat" panose="00000500000000000000" pitchFamily="2" charset="0"/>
            </a:endParaRPr>
          </a:p>
          <a:p>
            <a:pPr marL="800100" lvl="1" indent="-342900" fontAlgn="base">
              <a:lnSpc>
                <a:spcPts val="1350"/>
              </a:lnSpc>
              <a:buFont typeface="+mj-lt"/>
              <a:buAutoNum type="arabicPeriod"/>
            </a:pPr>
            <a:r>
              <a:rPr lang="en-US" sz="1400" b="0" i="0" dirty="0">
                <a:solidFill>
                  <a:srgbClr val="53565A"/>
                </a:solidFill>
                <a:effectLst/>
                <a:latin typeface="Montserrat" panose="00000500000000000000" pitchFamily="2" charset="0"/>
              </a:rPr>
              <a:t>Adequately supervise authorized </a:t>
            </a:r>
            <a:r>
              <a:rPr lang="en-US" sz="1400" dirty="0">
                <a:solidFill>
                  <a:srgbClr val="53565A"/>
                </a:solidFill>
                <a:latin typeface="Montserrat" panose="00000500000000000000" pitchFamily="2" charset="0"/>
              </a:rPr>
              <a:t>a</a:t>
            </a:r>
            <a:r>
              <a:rPr lang="en-US" sz="1400" b="0" i="0" dirty="0">
                <a:solidFill>
                  <a:srgbClr val="53565A"/>
                </a:solidFill>
                <a:effectLst/>
                <a:latin typeface="Montserrat" panose="00000500000000000000" pitchFamily="2" charset="0"/>
              </a:rPr>
              <a:t>dults, taking reasonable measures to ensure compliance with and enforcement of the standards of conduct set forth in this policy applicable to non-</a:t>
            </a:r>
            <a:r>
              <a:rPr lang="en-US" sz="1400" dirty="0">
                <a:solidFill>
                  <a:srgbClr val="53565A"/>
                </a:solidFill>
                <a:latin typeface="Montserrat" panose="00000500000000000000" pitchFamily="2" charset="0"/>
              </a:rPr>
              <a:t>u</a:t>
            </a:r>
            <a:r>
              <a:rPr lang="en-US" sz="1400" b="0" i="0" dirty="0">
                <a:solidFill>
                  <a:srgbClr val="53565A"/>
                </a:solidFill>
                <a:effectLst/>
                <a:latin typeface="Montserrat" panose="00000500000000000000" pitchFamily="2" charset="0"/>
              </a:rPr>
              <a:t>niversity </a:t>
            </a:r>
            <a:r>
              <a:rPr lang="en-US" sz="1400" dirty="0">
                <a:solidFill>
                  <a:srgbClr val="53565A"/>
                </a:solidFill>
                <a:latin typeface="Montserrat" panose="00000500000000000000" pitchFamily="2" charset="0"/>
              </a:rPr>
              <a:t>p</a:t>
            </a:r>
            <a:r>
              <a:rPr lang="en-US" sz="1400" b="0" i="0" dirty="0">
                <a:solidFill>
                  <a:srgbClr val="53565A"/>
                </a:solidFill>
                <a:effectLst/>
                <a:latin typeface="Montserrat" panose="00000500000000000000" pitchFamily="2" charset="0"/>
              </a:rPr>
              <a:t>rograms</a:t>
            </a:r>
            <a:r>
              <a:rPr lang="en-US" sz="1400" dirty="0">
                <a:solidFill>
                  <a:srgbClr val="53565A"/>
                </a:solidFill>
                <a:latin typeface="Montserrat" panose="00000500000000000000" pitchFamily="2" charset="0"/>
              </a:rPr>
              <a:t>.</a:t>
            </a:r>
          </a:p>
          <a:p>
            <a:pPr marL="800100" lvl="1" indent="-342900" fontAlgn="base">
              <a:lnSpc>
                <a:spcPts val="1350"/>
              </a:lnSpc>
              <a:buFont typeface="+mj-lt"/>
              <a:buAutoNum type="arabicPeriod"/>
            </a:pPr>
            <a:endParaRPr lang="en-US" sz="1400" b="0" i="0" dirty="0">
              <a:solidFill>
                <a:srgbClr val="53565A"/>
              </a:solidFill>
              <a:effectLst/>
              <a:latin typeface="Montserrat" panose="00000500000000000000" pitchFamily="2" charset="0"/>
            </a:endParaRPr>
          </a:p>
          <a:p>
            <a:pPr marL="800100" lvl="1" indent="-342900" fontAlgn="base">
              <a:lnSpc>
                <a:spcPts val="1350"/>
              </a:lnSpc>
              <a:buFont typeface="+mj-lt"/>
              <a:buAutoNum type="arabicPeriod"/>
            </a:pPr>
            <a:r>
              <a:rPr lang="en-US" sz="1400" b="0" i="0" dirty="0">
                <a:solidFill>
                  <a:srgbClr val="53565A"/>
                </a:solidFill>
                <a:effectLst/>
                <a:latin typeface="Montserrat" panose="00000500000000000000" pitchFamily="2" charset="0"/>
              </a:rPr>
              <a:t>Obtain for each minor, and provide to the university upon request, an agreement approved by Safety &amp; Risk Management and signed by the minor’s parent or guardian covering at least the following: </a:t>
            </a:r>
          </a:p>
          <a:p>
            <a:pPr marL="1714500" lvl="3" indent="-342900" fontAlgn="base">
              <a:lnSpc>
                <a:spcPts val="1350"/>
              </a:lnSpc>
              <a:buFont typeface="Arial" panose="020B0604020202020204" pitchFamily="34" charset="0"/>
              <a:buChar char="•"/>
            </a:pPr>
            <a:r>
              <a:rPr lang="en-US" sz="1400" b="0" i="0" dirty="0">
                <a:solidFill>
                  <a:srgbClr val="53565A"/>
                </a:solidFill>
                <a:effectLst/>
                <a:latin typeface="Montserrat" panose="00000500000000000000" pitchFamily="2" charset="0"/>
              </a:rPr>
              <a:t>parent or guardian consent for the minor to participate; </a:t>
            </a:r>
          </a:p>
          <a:p>
            <a:pPr marL="1714500" lvl="3" indent="-342900" fontAlgn="base">
              <a:lnSpc>
                <a:spcPts val="1350"/>
              </a:lnSpc>
              <a:buFont typeface="Arial" panose="020B0604020202020204" pitchFamily="34" charset="0"/>
              <a:buChar char="•"/>
            </a:pPr>
            <a:r>
              <a:rPr lang="en-US" sz="1400" b="0" i="0" dirty="0">
                <a:solidFill>
                  <a:srgbClr val="53565A"/>
                </a:solidFill>
                <a:effectLst/>
                <a:latin typeface="Montserrat" panose="00000500000000000000" pitchFamily="2" charset="0"/>
              </a:rPr>
              <a:t>description of the activities and an assumption of risks; and </a:t>
            </a:r>
          </a:p>
          <a:p>
            <a:pPr marL="1714500" lvl="3" indent="-342900" fontAlgn="base">
              <a:lnSpc>
                <a:spcPts val="1350"/>
              </a:lnSpc>
              <a:buFont typeface="Arial" panose="020B0604020202020204" pitchFamily="34" charset="0"/>
              <a:buChar char="•"/>
            </a:pPr>
            <a:r>
              <a:rPr lang="en-US" sz="1400" b="0" i="0" dirty="0">
                <a:solidFill>
                  <a:srgbClr val="53565A"/>
                </a:solidFill>
                <a:effectLst/>
                <a:latin typeface="Montserrat" panose="00000500000000000000" pitchFamily="2" charset="0"/>
              </a:rPr>
              <a:t>waiver of liability in favor of BYU–Hawaii; </a:t>
            </a:r>
          </a:p>
          <a:p>
            <a:pPr marL="1714500" lvl="3" indent="-342900" fontAlgn="base">
              <a:lnSpc>
                <a:spcPts val="1350"/>
              </a:lnSpc>
              <a:buFont typeface="Arial" panose="020B0604020202020204" pitchFamily="34" charset="0"/>
              <a:buChar char="•"/>
            </a:pPr>
            <a:endParaRPr lang="en-US" sz="1400" b="0" i="0" dirty="0">
              <a:solidFill>
                <a:srgbClr val="53565A"/>
              </a:solidFill>
              <a:effectLst/>
              <a:latin typeface="Montserrat" panose="00000500000000000000" pitchFamily="2" charset="0"/>
            </a:endParaRPr>
          </a:p>
          <a:p>
            <a:pPr marL="800100" lvl="1" indent="-342900" fontAlgn="base">
              <a:lnSpc>
                <a:spcPts val="1350"/>
              </a:lnSpc>
              <a:buFont typeface="+mj-lt"/>
              <a:buAutoNum type="arabicPeriod"/>
            </a:pPr>
            <a:r>
              <a:rPr lang="en-US" sz="1400" b="0" i="0" dirty="0">
                <a:solidFill>
                  <a:srgbClr val="53565A"/>
                </a:solidFill>
                <a:effectLst/>
                <a:latin typeface="Montserrat" panose="00000500000000000000" pitchFamily="2" charset="0"/>
              </a:rPr>
              <a:t>Indemnify the university for any claims arising from the non-university </a:t>
            </a:r>
            <a:r>
              <a:rPr lang="en-US" sz="1400" dirty="0">
                <a:solidFill>
                  <a:srgbClr val="53565A"/>
                </a:solidFill>
                <a:latin typeface="Montserrat" panose="00000500000000000000" pitchFamily="2" charset="0"/>
              </a:rPr>
              <a:t>p</a:t>
            </a:r>
            <a:r>
              <a:rPr lang="en-US" sz="1400" b="0" i="0" dirty="0">
                <a:solidFill>
                  <a:srgbClr val="53565A"/>
                </a:solidFill>
                <a:effectLst/>
                <a:latin typeface="Montserrat" panose="00000500000000000000" pitchFamily="2" charset="0"/>
              </a:rPr>
              <a:t>rogram; and </a:t>
            </a:r>
          </a:p>
          <a:p>
            <a:pPr marL="800100" lvl="1" indent="-342900" fontAlgn="base">
              <a:lnSpc>
                <a:spcPts val="1350"/>
              </a:lnSpc>
              <a:buFont typeface="+mj-lt"/>
              <a:buAutoNum type="arabicPeriod"/>
            </a:pPr>
            <a:endParaRPr lang="en-US" sz="1400" b="0" i="0" dirty="0">
              <a:solidFill>
                <a:srgbClr val="53565A"/>
              </a:solidFill>
              <a:effectLst/>
              <a:latin typeface="Montserrat" panose="00000500000000000000" pitchFamily="2" charset="0"/>
            </a:endParaRPr>
          </a:p>
          <a:p>
            <a:pPr marL="800100" lvl="1" indent="-342900" fontAlgn="base">
              <a:lnSpc>
                <a:spcPts val="1350"/>
              </a:lnSpc>
              <a:buFont typeface="+mj-lt"/>
              <a:buAutoNum type="arabicPeriod"/>
            </a:pPr>
            <a:r>
              <a:rPr lang="en-US" sz="1400" b="0" i="0" dirty="0">
                <a:solidFill>
                  <a:srgbClr val="53565A"/>
                </a:solidFill>
                <a:effectLst/>
                <a:latin typeface="Montserrat" panose="00000500000000000000" pitchFamily="2" charset="0"/>
              </a:rPr>
              <a:t>Obtain and maintain insurance coverage. </a:t>
            </a:r>
          </a:p>
        </p:txBody>
      </p:sp>
    </p:spTree>
    <p:extLst>
      <p:ext uri="{BB962C8B-B14F-4D97-AF65-F5344CB8AC3E}">
        <p14:creationId xmlns:p14="http://schemas.microsoft.com/office/powerpoint/2010/main" val="18510812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135C76-74DD-52F8-6ECA-40B901ABB84F}"/>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en-US" dirty="0"/>
              <a:t>Investigations and Sanctions</a:t>
            </a:r>
          </a:p>
        </p:txBody>
      </p:sp>
      <p:sp>
        <p:nvSpPr>
          <p:cNvPr id="5" name="TextBox 4">
            <a:extLst>
              <a:ext uri="{FF2B5EF4-FFF2-40B4-BE49-F238E27FC236}">
                <a16:creationId xmlns:a16="http://schemas.microsoft.com/office/drawing/2014/main" id="{7DDB18BF-D2A3-C59E-0D18-F0203AA9009D}"/>
              </a:ext>
            </a:extLst>
          </p:cNvPr>
          <p:cNvSpPr txBox="1"/>
          <p:nvPr/>
        </p:nvSpPr>
        <p:spPr>
          <a:xfrm>
            <a:off x="620110" y="1336877"/>
            <a:ext cx="10836166" cy="1097736"/>
          </a:xfrm>
          <a:prstGeom prst="rect">
            <a:avLst/>
          </a:prstGeom>
          <a:noFill/>
        </p:spPr>
        <p:txBody>
          <a:bodyPr wrap="square">
            <a:spAutoFit/>
          </a:bodyPr>
          <a:lstStyle/>
          <a:p>
            <a:pPr algn="ctr" rtl="0" fontAlgn="base">
              <a:lnSpc>
                <a:spcPts val="2023"/>
              </a:lnSpc>
              <a:spcAft>
                <a:spcPts val="800"/>
              </a:spcAft>
            </a:pPr>
            <a:r>
              <a:rPr lang="en-US" sz="3200" b="1" i="0" dirty="0">
                <a:solidFill>
                  <a:srgbClr val="BA0C2F"/>
                </a:solidFill>
                <a:effectLst/>
                <a:latin typeface="Montserrat" panose="00000500000000000000" pitchFamily="2" charset="0"/>
              </a:rPr>
              <a:t>Investigations </a:t>
            </a:r>
          </a:p>
          <a:p>
            <a:pPr algn="l" rtl="0" fontAlgn="base">
              <a:spcAft>
                <a:spcPts val="800"/>
              </a:spcAft>
            </a:pPr>
            <a:r>
              <a:rPr lang="en-US" sz="1400" b="0" i="0" dirty="0">
                <a:solidFill>
                  <a:srgbClr val="53565A"/>
                </a:solidFill>
                <a:effectLst/>
                <a:latin typeface="Montserrat" panose="00000500000000000000" pitchFamily="2" charset="0"/>
              </a:rPr>
              <a:t>Investigations of alleged or suspected Abuse are the responsibility of either the Hawaii Department of Human Services or the Honolulu Police Department. On-campus coordination will be provided by the university’s Campus Safety &amp; Security. </a:t>
            </a:r>
          </a:p>
        </p:txBody>
      </p:sp>
      <p:sp>
        <p:nvSpPr>
          <p:cNvPr id="7" name="TextBox 6">
            <a:extLst>
              <a:ext uri="{FF2B5EF4-FFF2-40B4-BE49-F238E27FC236}">
                <a16:creationId xmlns:a16="http://schemas.microsoft.com/office/drawing/2014/main" id="{2C78CC75-9240-83C9-0BDF-EEAD84BDC9AA}"/>
              </a:ext>
            </a:extLst>
          </p:cNvPr>
          <p:cNvSpPr txBox="1"/>
          <p:nvPr/>
        </p:nvSpPr>
        <p:spPr>
          <a:xfrm>
            <a:off x="735724" y="2887240"/>
            <a:ext cx="10720552" cy="3026470"/>
          </a:xfrm>
          <a:prstGeom prst="rect">
            <a:avLst/>
          </a:prstGeom>
          <a:noFill/>
        </p:spPr>
        <p:txBody>
          <a:bodyPr wrap="square">
            <a:spAutoFit/>
          </a:bodyPr>
          <a:lstStyle/>
          <a:p>
            <a:pPr algn="ctr" rtl="0" fontAlgn="base">
              <a:lnSpc>
                <a:spcPts val="2023"/>
              </a:lnSpc>
              <a:spcAft>
                <a:spcPts val="800"/>
              </a:spcAft>
            </a:pPr>
            <a:r>
              <a:rPr lang="en-US" sz="3200" b="1" i="0" dirty="0">
                <a:solidFill>
                  <a:srgbClr val="BA0C2F"/>
                </a:solidFill>
                <a:effectLst/>
                <a:latin typeface="Montserrat" panose="00000500000000000000" pitchFamily="2" charset="0"/>
              </a:rPr>
              <a:t>Sanctions </a:t>
            </a:r>
          </a:p>
          <a:p>
            <a:pPr algn="l" rtl="0" fontAlgn="base">
              <a:spcAft>
                <a:spcPts val="800"/>
              </a:spcAft>
            </a:pPr>
            <a:r>
              <a:rPr lang="en-US" sz="1400" b="0" i="0" dirty="0">
                <a:solidFill>
                  <a:srgbClr val="53565A"/>
                </a:solidFill>
                <a:effectLst/>
                <a:latin typeface="Montserrat" panose="00000500000000000000" pitchFamily="2" charset="0"/>
              </a:rPr>
              <a:t>In accordance with other university policies regarding personnel discipline, any university faculty member, staff employee, administrative employee, or contracted personnel convicted of abuse will be terminated, regardless of whether the abuse occurred on or off campus. In accordance with other university policies regarding student discipline, including but not limited to the CES Honor Code, any student convicted of abuse will be dismissed from the university, regardless of whether the abuse occurred on or off campus. </a:t>
            </a:r>
          </a:p>
          <a:p>
            <a:pPr algn="l" rtl="0" fontAlgn="base">
              <a:spcAft>
                <a:spcPts val="800"/>
              </a:spcAft>
            </a:pPr>
            <a:endParaRPr lang="en-US" sz="1400" b="0" i="0" dirty="0">
              <a:solidFill>
                <a:srgbClr val="53565A"/>
              </a:solidFill>
              <a:effectLst/>
              <a:latin typeface="Montserrat" panose="00000500000000000000" pitchFamily="2" charset="0"/>
            </a:endParaRPr>
          </a:p>
          <a:p>
            <a:pPr algn="l" rtl="0" fontAlgn="base">
              <a:spcAft>
                <a:spcPts val="800"/>
              </a:spcAft>
            </a:pPr>
            <a:r>
              <a:rPr lang="en-US" sz="1400" b="0" i="0" dirty="0">
                <a:solidFill>
                  <a:srgbClr val="53565A"/>
                </a:solidFill>
                <a:effectLst/>
                <a:latin typeface="Montserrat" panose="00000500000000000000" pitchFamily="2" charset="0"/>
              </a:rPr>
              <a:t>If there is a reasonable basis, as determined by the university, to believe that a university faculty member, staff employee, administrative employee, contracted personnel, or student has engaged in abuse, on or off campus, then the faculty member, staff employee, administrative employee, contracted personnel, or student is subject to university discipline in accordance with university policy, up to and including termination or dismissal from the university. (See also Sex Discrimination policy) </a:t>
            </a:r>
          </a:p>
        </p:txBody>
      </p:sp>
    </p:spTree>
    <p:extLst>
      <p:ext uri="{BB962C8B-B14F-4D97-AF65-F5344CB8AC3E}">
        <p14:creationId xmlns:p14="http://schemas.microsoft.com/office/powerpoint/2010/main" val="6457512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5D25AA-8E56-4408-FDF7-74BA56D89D3F}"/>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282E24DE-D6E1-F7EF-6249-B668C6EFAC44}"/>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en-US" dirty="0"/>
              <a:t>Closing and Questions</a:t>
            </a:r>
          </a:p>
        </p:txBody>
      </p:sp>
      <p:sp>
        <p:nvSpPr>
          <p:cNvPr id="5" name="TextBox 4">
            <a:extLst>
              <a:ext uri="{FF2B5EF4-FFF2-40B4-BE49-F238E27FC236}">
                <a16:creationId xmlns:a16="http://schemas.microsoft.com/office/drawing/2014/main" id="{72599EE0-E33A-3BF0-AE08-4CCF20D80161}"/>
              </a:ext>
            </a:extLst>
          </p:cNvPr>
          <p:cNvSpPr txBox="1"/>
          <p:nvPr/>
        </p:nvSpPr>
        <p:spPr>
          <a:xfrm>
            <a:off x="1468512" y="1350324"/>
            <a:ext cx="9254977" cy="1143903"/>
          </a:xfrm>
          <a:prstGeom prst="rect">
            <a:avLst/>
          </a:prstGeom>
          <a:noFill/>
        </p:spPr>
        <p:txBody>
          <a:bodyPr wrap="square">
            <a:spAutoFit/>
          </a:bodyPr>
          <a:lstStyle/>
          <a:p>
            <a:pPr algn="ctr" rtl="0" fontAlgn="base">
              <a:lnSpc>
                <a:spcPts val="2023"/>
              </a:lnSpc>
              <a:spcAft>
                <a:spcPts val="1400"/>
              </a:spcAft>
            </a:pPr>
            <a:r>
              <a:rPr lang="en-US" sz="3200" b="1" dirty="0">
                <a:solidFill>
                  <a:srgbClr val="BA0C2F"/>
                </a:solidFill>
                <a:latin typeface="Montserrat" panose="00000500000000000000" pitchFamily="2" charset="0"/>
              </a:rPr>
              <a:t>Closing</a:t>
            </a:r>
            <a:endParaRPr lang="en-US" sz="3200" b="1" i="0" dirty="0">
              <a:solidFill>
                <a:srgbClr val="BA0C2F"/>
              </a:solidFill>
              <a:effectLst/>
              <a:latin typeface="Montserrat" panose="00000500000000000000" pitchFamily="2" charset="0"/>
            </a:endParaRPr>
          </a:p>
          <a:p>
            <a:pPr algn="ctr" rtl="0" fontAlgn="base">
              <a:spcAft>
                <a:spcPts val="800"/>
              </a:spcAft>
            </a:pPr>
            <a:r>
              <a:rPr lang="en-US" sz="2000" b="0" i="0" dirty="0">
                <a:solidFill>
                  <a:srgbClr val="53565A"/>
                </a:solidFill>
                <a:effectLst/>
                <a:latin typeface="Montserrat" panose="00000500000000000000" pitchFamily="2" charset="0"/>
              </a:rPr>
              <a:t>This training is meant to provide a functional understanding of university policies and guidelines regarding the protection of minors. </a:t>
            </a:r>
          </a:p>
        </p:txBody>
      </p:sp>
      <p:sp>
        <p:nvSpPr>
          <p:cNvPr id="2" name="TextBox 1">
            <a:extLst>
              <a:ext uri="{FF2B5EF4-FFF2-40B4-BE49-F238E27FC236}">
                <a16:creationId xmlns:a16="http://schemas.microsoft.com/office/drawing/2014/main" id="{E024B0CB-72BA-C998-21DC-084823EF83A0}"/>
              </a:ext>
            </a:extLst>
          </p:cNvPr>
          <p:cNvSpPr txBox="1"/>
          <p:nvPr/>
        </p:nvSpPr>
        <p:spPr>
          <a:xfrm>
            <a:off x="677917" y="3441920"/>
            <a:ext cx="10836166" cy="2128788"/>
          </a:xfrm>
          <a:prstGeom prst="rect">
            <a:avLst/>
          </a:prstGeom>
          <a:noFill/>
        </p:spPr>
        <p:txBody>
          <a:bodyPr wrap="square">
            <a:spAutoFit/>
          </a:bodyPr>
          <a:lstStyle/>
          <a:p>
            <a:pPr algn="ctr" rtl="0" fontAlgn="base">
              <a:lnSpc>
                <a:spcPts val="2023"/>
              </a:lnSpc>
              <a:spcAft>
                <a:spcPts val="1400"/>
              </a:spcAft>
            </a:pPr>
            <a:r>
              <a:rPr lang="en-US" sz="3200" b="1" dirty="0">
                <a:solidFill>
                  <a:srgbClr val="BA0C2F"/>
                </a:solidFill>
                <a:latin typeface="Montserrat" panose="00000500000000000000" pitchFamily="2" charset="0"/>
              </a:rPr>
              <a:t>Questions</a:t>
            </a:r>
            <a:endParaRPr lang="en-US" sz="3200" b="1" i="0" dirty="0">
              <a:solidFill>
                <a:srgbClr val="BA0C2F"/>
              </a:solidFill>
              <a:effectLst/>
              <a:latin typeface="Montserrat" panose="00000500000000000000" pitchFamily="2" charset="0"/>
            </a:endParaRPr>
          </a:p>
          <a:p>
            <a:pPr algn="ctr" rtl="0" fontAlgn="base">
              <a:spcAft>
                <a:spcPts val="800"/>
              </a:spcAft>
            </a:pPr>
            <a:r>
              <a:rPr lang="en-US" sz="2400" b="1" i="0" dirty="0">
                <a:solidFill>
                  <a:srgbClr val="53565A"/>
                </a:solidFill>
                <a:effectLst/>
                <a:latin typeface="Montserrat" panose="00000500000000000000" pitchFamily="2" charset="0"/>
              </a:rPr>
              <a:t>University Scheduling </a:t>
            </a:r>
          </a:p>
          <a:p>
            <a:pPr algn="ctr" rtl="0" fontAlgn="base">
              <a:spcAft>
                <a:spcPts val="800"/>
              </a:spcAft>
            </a:pPr>
            <a:r>
              <a:rPr lang="en-US" sz="2000" b="0" i="1" dirty="0">
                <a:solidFill>
                  <a:srgbClr val="53565A"/>
                </a:solidFill>
                <a:effectLst/>
                <a:latin typeface="Montserrat" panose="00000500000000000000" pitchFamily="2" charset="0"/>
              </a:rPr>
              <a:t>(808) 675-3780</a:t>
            </a:r>
          </a:p>
          <a:p>
            <a:pPr algn="ctr" rtl="0" fontAlgn="base">
              <a:spcAft>
                <a:spcPts val="800"/>
              </a:spcAft>
            </a:pPr>
            <a:r>
              <a:rPr lang="en-US" sz="2000" b="0" i="0" dirty="0">
                <a:solidFill>
                  <a:srgbClr val="53565A"/>
                </a:solidFill>
                <a:effectLst/>
                <a:latin typeface="Montserrat" panose="00000500000000000000" pitchFamily="2" charset="0"/>
              </a:rPr>
              <a:t>universityscheduling@byuh.edu</a:t>
            </a:r>
            <a:endParaRPr lang="en-US" sz="2000" dirty="0">
              <a:solidFill>
                <a:srgbClr val="53565A"/>
              </a:solidFill>
              <a:latin typeface="Montserrat" panose="00000500000000000000" pitchFamily="2" charset="0"/>
            </a:endParaRPr>
          </a:p>
          <a:p>
            <a:pPr algn="ctr" rtl="0" fontAlgn="base">
              <a:spcAft>
                <a:spcPts val="800"/>
              </a:spcAft>
            </a:pPr>
            <a:r>
              <a:rPr lang="en-US" sz="2000" b="0" i="0" dirty="0" err="1">
                <a:solidFill>
                  <a:srgbClr val="53565A"/>
                </a:solidFill>
                <a:effectLst/>
                <a:latin typeface="Montserrat" panose="00000500000000000000" pitchFamily="2" charset="0"/>
              </a:rPr>
              <a:t>scheduling.byuh.edu</a:t>
            </a:r>
            <a:r>
              <a:rPr lang="en-US" sz="2000" b="0" i="0" dirty="0">
                <a:solidFill>
                  <a:srgbClr val="53565A"/>
                </a:solidFill>
                <a:effectLst/>
                <a:latin typeface="Montserrat" panose="00000500000000000000" pitchFamily="2" charset="0"/>
              </a:rPr>
              <a:t>/protection-of-minors</a:t>
            </a:r>
          </a:p>
        </p:txBody>
      </p:sp>
      <p:pic>
        <p:nvPicPr>
          <p:cNvPr id="9" name="Picture 8" descr="A black and white logo">
            <a:extLst>
              <a:ext uri="{FF2B5EF4-FFF2-40B4-BE49-F238E27FC236}">
                <a16:creationId xmlns:a16="http://schemas.microsoft.com/office/drawing/2014/main" id="{7ACA667D-891E-112E-146E-025188AF89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678430"/>
            <a:ext cx="2401909" cy="1179570"/>
          </a:xfrm>
          <a:prstGeom prst="rect">
            <a:avLst/>
          </a:prstGeom>
        </p:spPr>
      </p:pic>
    </p:spTree>
    <p:extLst>
      <p:ext uri="{BB962C8B-B14F-4D97-AF65-F5344CB8AC3E}">
        <p14:creationId xmlns:p14="http://schemas.microsoft.com/office/powerpoint/2010/main" val="27975788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D60EC7CF-1319-80FC-063D-76F60513210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BD43393-498A-4182-EE17-601AD56206A8}"/>
              </a:ext>
            </a:extLst>
          </p:cNvPr>
          <p:cNvSpPr>
            <a:spLocks noGrp="1"/>
          </p:cNvSpPr>
          <p:nvPr>
            <p:ph type="ctrTitle"/>
          </p:nvPr>
        </p:nvSpPr>
        <p:spPr>
          <a:xfrm>
            <a:off x="1524000" y="-2387600"/>
            <a:ext cx="9144000" cy="2387600"/>
          </a:xfrm>
        </p:spPr>
        <p:txBody>
          <a:bodyPr vert="horz" lIns="91440" tIns="45720" rIns="91440" bIns="45720" rtlCol="0" anchor="b">
            <a:normAutofit/>
          </a:bodyPr>
          <a:lstStyle/>
          <a:p>
            <a:r>
              <a:rPr lang="en-US" dirty="0"/>
              <a:t>Commitment</a:t>
            </a:r>
          </a:p>
        </p:txBody>
      </p:sp>
      <p:pic>
        <p:nvPicPr>
          <p:cNvPr id="5" name="Picture 4" descr="A group of young people in basketball uniforms">
            <a:extLst>
              <a:ext uri="{FF2B5EF4-FFF2-40B4-BE49-F238E27FC236}">
                <a16:creationId xmlns:a16="http://schemas.microsoft.com/office/drawing/2014/main" id="{35380299-D5BC-7D09-A7BC-53380EE5750E}"/>
              </a:ext>
            </a:extLst>
          </p:cNvPr>
          <p:cNvPicPr>
            <a:picLocks noChangeAspect="1"/>
          </p:cNvPicPr>
          <p:nvPr/>
        </p:nvPicPr>
        <p:blipFill>
          <a:blip r:embed="rId3">
            <a:extLst>
              <a:ext uri="{28A0092B-C50C-407E-A947-70E740481C1C}">
                <a14:useLocalDpi xmlns:a14="http://schemas.microsoft.com/office/drawing/2010/main" val="0"/>
              </a:ext>
            </a:extLst>
          </a:blip>
          <a:srcRect l="22617" r="27522"/>
          <a:stretch/>
        </p:blipFill>
        <p:spPr>
          <a:xfrm>
            <a:off x="0" y="263200"/>
            <a:ext cx="4734188" cy="6331600"/>
          </a:xfrm>
          <a:prstGeom prst="rect">
            <a:avLst/>
          </a:prstGeom>
        </p:spPr>
      </p:pic>
      <p:sp>
        <p:nvSpPr>
          <p:cNvPr id="16" name="TextBox 15">
            <a:extLst>
              <a:ext uri="{FF2B5EF4-FFF2-40B4-BE49-F238E27FC236}">
                <a16:creationId xmlns:a16="http://schemas.microsoft.com/office/drawing/2014/main" id="{9AACACCB-A720-DA66-79A5-A84A9E0AC737}"/>
              </a:ext>
            </a:extLst>
          </p:cNvPr>
          <p:cNvSpPr txBox="1"/>
          <p:nvPr/>
        </p:nvSpPr>
        <p:spPr>
          <a:xfrm>
            <a:off x="5627594" y="1000036"/>
            <a:ext cx="6235810" cy="1200329"/>
          </a:xfrm>
          <a:prstGeom prst="rect">
            <a:avLst/>
          </a:prstGeom>
          <a:noFill/>
        </p:spPr>
        <p:txBody>
          <a:bodyPr wrap="square">
            <a:spAutoFit/>
          </a:bodyPr>
          <a:lstStyle/>
          <a:p>
            <a:r>
              <a:rPr lang="en-US" sz="2400" b="1" kern="100" dirty="0">
                <a:solidFill>
                  <a:srgbClr val="BA0C2F"/>
                </a:solidFill>
                <a:effectLst/>
                <a:latin typeface="Montserrat" panose="00000500000000000000" pitchFamily="2" charset="0"/>
                <a:ea typeface="Aptos" panose="020B0004020202020204" pitchFamily="34" charset="0"/>
                <a:cs typeface="Times New Roman" panose="02020603050405020304" pitchFamily="18" charset="0"/>
              </a:rPr>
              <a:t>Brigham Young University Hawaii is committed to providing a safe environment for minors</a:t>
            </a:r>
            <a:endParaRPr lang="en-US" sz="2400" dirty="0">
              <a:solidFill>
                <a:srgbClr val="BA0C2F"/>
              </a:solidFill>
            </a:endParaRPr>
          </a:p>
        </p:txBody>
      </p:sp>
      <p:sp>
        <p:nvSpPr>
          <p:cNvPr id="4" name="TextBox 3">
            <a:extLst>
              <a:ext uri="{FF2B5EF4-FFF2-40B4-BE49-F238E27FC236}">
                <a16:creationId xmlns:a16="http://schemas.microsoft.com/office/drawing/2014/main" id="{4C0B9119-544A-3705-77BD-50DBA70616B7}"/>
              </a:ext>
            </a:extLst>
          </p:cNvPr>
          <p:cNvSpPr txBox="1"/>
          <p:nvPr/>
        </p:nvSpPr>
        <p:spPr>
          <a:xfrm>
            <a:off x="5365378" y="2546450"/>
            <a:ext cx="6051176" cy="3845925"/>
          </a:xfrm>
          <a:prstGeom prst="rect">
            <a:avLst/>
          </a:prstGeom>
          <a:noFill/>
        </p:spPr>
        <p:txBody>
          <a:bodyPr wrap="square" rtlCol="0">
            <a:spAutoFit/>
          </a:bodyPr>
          <a:lstStyle/>
          <a:p>
            <a:pPr marL="285750" marR="0" indent="-285750">
              <a:lnSpc>
                <a:spcPct val="107000"/>
              </a:lnSpc>
              <a:spcAft>
                <a:spcPts val="2000"/>
              </a:spcAft>
              <a:buFont typeface="Arial" panose="020B0604020202020204" pitchFamily="34" charset="0"/>
              <a:buChar char="•"/>
            </a:pPr>
            <a:r>
              <a:rPr lang="en-US"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BYU–Hawaii, The Church of Jesus Christ of Latter-day-Saints, the Church Educational System Honor Code, as well as state and federal laws and regulations, are united in efforts to protect minors on campus that participate in BYU–Hawaii sponsored activities or use university facilities, from abuse.  </a:t>
            </a:r>
            <a:endParaRPr lang="en-US" sz="2000" kern="100" dirty="0">
              <a:solidFill>
                <a:srgbClr val="53565A"/>
              </a:solidFill>
              <a:effectLst/>
              <a:latin typeface="Aptos" panose="020B0004020202020204" pitchFamily="34" charset="0"/>
              <a:ea typeface="Aptos" panose="020B0004020202020204" pitchFamily="34" charset="0"/>
              <a:cs typeface="Times New Roman" panose="02020603050405020304" pitchFamily="18" charset="0"/>
            </a:endParaRPr>
          </a:p>
          <a:p>
            <a:pPr marL="342900" marR="0" indent="-342900">
              <a:lnSpc>
                <a:spcPct val="107000"/>
              </a:lnSpc>
              <a:spcAft>
                <a:spcPts val="800"/>
              </a:spcAft>
              <a:buFont typeface="Arial" panose="020B0604020202020204" pitchFamily="34" charset="0"/>
              <a:buChar char="•"/>
            </a:pPr>
            <a:r>
              <a:rPr lang="en-US"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These minors may include, but are not limited to, family members of faculty, staff, and student families, or visitors at BYU–Hawaii.  </a:t>
            </a:r>
            <a:endParaRPr lang="en-US" kern="100" dirty="0">
              <a:solidFill>
                <a:srgbClr val="53565A"/>
              </a:solidFill>
              <a:effectLst/>
              <a:latin typeface="Aptos" panose="020B0004020202020204" pitchFamily="34" charset="0"/>
              <a:ea typeface="Aptos" panose="020B0004020202020204" pitchFamily="34" charset="0"/>
              <a:cs typeface="Times New Roman" panose="02020603050405020304" pitchFamily="18" charset="0"/>
            </a:endParaRPr>
          </a:p>
          <a:p>
            <a:endParaRPr lang="en-US" sz="2800" dirty="0"/>
          </a:p>
        </p:txBody>
      </p:sp>
    </p:spTree>
    <p:extLst>
      <p:ext uri="{BB962C8B-B14F-4D97-AF65-F5344CB8AC3E}">
        <p14:creationId xmlns:p14="http://schemas.microsoft.com/office/powerpoint/2010/main" val="7844256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68FD85-42DB-A16A-D6B4-5912EFCD218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A22E65A-3199-25F7-45B2-0212A549F79F}"/>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en-US" dirty="0"/>
              <a:t>Mahalo</a:t>
            </a:r>
          </a:p>
        </p:txBody>
      </p:sp>
      <p:sp>
        <p:nvSpPr>
          <p:cNvPr id="5" name="TextBox 4">
            <a:extLst>
              <a:ext uri="{FF2B5EF4-FFF2-40B4-BE49-F238E27FC236}">
                <a16:creationId xmlns:a16="http://schemas.microsoft.com/office/drawing/2014/main" id="{0BCCC3FB-E81B-DAE7-C844-741268640F8B}"/>
              </a:ext>
            </a:extLst>
          </p:cNvPr>
          <p:cNvSpPr txBox="1"/>
          <p:nvPr/>
        </p:nvSpPr>
        <p:spPr>
          <a:xfrm>
            <a:off x="1468511" y="1968888"/>
            <a:ext cx="9254977" cy="2990562"/>
          </a:xfrm>
          <a:prstGeom prst="rect">
            <a:avLst/>
          </a:prstGeom>
          <a:noFill/>
        </p:spPr>
        <p:txBody>
          <a:bodyPr wrap="square">
            <a:spAutoFit/>
          </a:bodyPr>
          <a:lstStyle/>
          <a:p>
            <a:pPr algn="ctr" rtl="0" fontAlgn="base">
              <a:lnSpc>
                <a:spcPts val="2023"/>
              </a:lnSpc>
              <a:spcAft>
                <a:spcPts val="1400"/>
              </a:spcAft>
            </a:pPr>
            <a:r>
              <a:rPr lang="en-US" sz="3600" b="1" dirty="0">
                <a:solidFill>
                  <a:srgbClr val="BA0C2F"/>
                </a:solidFill>
                <a:latin typeface="Montserrat" panose="00000500000000000000" pitchFamily="2" charset="0"/>
              </a:rPr>
              <a:t>Mahalo</a:t>
            </a:r>
            <a:endParaRPr lang="en-US" sz="3600" b="1" i="0" dirty="0">
              <a:solidFill>
                <a:srgbClr val="BA0C2F"/>
              </a:solidFill>
              <a:effectLst/>
              <a:latin typeface="Montserrat" panose="00000500000000000000" pitchFamily="2" charset="0"/>
            </a:endParaRPr>
          </a:p>
          <a:p>
            <a:pPr algn="ctr" rtl="0" fontAlgn="base">
              <a:spcAft>
                <a:spcPts val="800"/>
              </a:spcAft>
            </a:pPr>
            <a:r>
              <a:rPr lang="en-US" sz="2000" b="0" i="0" dirty="0">
                <a:solidFill>
                  <a:srgbClr val="53565A"/>
                </a:solidFill>
                <a:effectLst/>
                <a:latin typeface="Montserrat" panose="00000500000000000000" pitchFamily="2" charset="0"/>
              </a:rPr>
              <a:t>Thank you for completing this training and, as part of the BYU–Hawaii community, thank you for your commitment to promote a safe environment for minors.  </a:t>
            </a:r>
          </a:p>
          <a:p>
            <a:pPr algn="ctr" rtl="0" fontAlgn="base">
              <a:spcAft>
                <a:spcPts val="800"/>
              </a:spcAft>
            </a:pPr>
            <a:endParaRPr lang="en-US" sz="2000" dirty="0">
              <a:solidFill>
                <a:srgbClr val="53565A"/>
              </a:solidFill>
              <a:latin typeface="Montserrat" panose="00000500000000000000" pitchFamily="2" charset="0"/>
            </a:endParaRPr>
          </a:p>
          <a:p>
            <a:pPr algn="ctr" rtl="0" fontAlgn="base">
              <a:spcAft>
                <a:spcPts val="800"/>
              </a:spcAft>
            </a:pPr>
            <a:r>
              <a:rPr lang="en-US" sz="2000" b="0" i="0" dirty="0">
                <a:solidFill>
                  <a:srgbClr val="53565A"/>
                </a:solidFill>
                <a:effectLst/>
                <a:latin typeface="Montserrat" panose="00000500000000000000" pitchFamily="2" charset="0"/>
              </a:rPr>
              <a:t> As a final step of this training, please complete the Protection of Minors Acknowledgement and Agreement found here:</a:t>
            </a:r>
          </a:p>
          <a:p>
            <a:pPr algn="ctr" rtl="0" fontAlgn="base">
              <a:spcAft>
                <a:spcPts val="800"/>
              </a:spcAft>
            </a:pPr>
            <a:r>
              <a:rPr lang="en-US" sz="2000" b="0" i="0" dirty="0">
                <a:solidFill>
                  <a:srgbClr val="53565A"/>
                </a:solidFill>
                <a:effectLst/>
                <a:latin typeface="Montserrat" panose="00000500000000000000" pitchFamily="2" charset="0"/>
              </a:rPr>
              <a:t> </a:t>
            </a:r>
            <a:r>
              <a:rPr lang="en-US" sz="2000" b="1" i="0" dirty="0">
                <a:solidFill>
                  <a:srgbClr val="53565A"/>
                </a:solidFill>
                <a:effectLst/>
                <a:latin typeface="Montserrat" panose="00000500000000000000" pitchFamily="2" charset="0"/>
                <a:hlinkClick r:id="rId3"/>
              </a:rPr>
              <a:t>scheduling.byuh.edu/protection-of-minors-acknowledgement</a:t>
            </a:r>
            <a:endParaRPr lang="en-US" sz="2000" b="1" i="0" dirty="0">
              <a:solidFill>
                <a:srgbClr val="53565A"/>
              </a:solidFill>
              <a:effectLst/>
              <a:highlight>
                <a:srgbClr val="FFFF00"/>
              </a:highlight>
              <a:latin typeface="Montserrat" panose="00000500000000000000" pitchFamily="2" charset="0"/>
            </a:endParaRPr>
          </a:p>
        </p:txBody>
      </p:sp>
      <p:pic>
        <p:nvPicPr>
          <p:cNvPr id="9" name="Picture 8" descr="A black and white logo">
            <a:extLst>
              <a:ext uri="{FF2B5EF4-FFF2-40B4-BE49-F238E27FC236}">
                <a16:creationId xmlns:a16="http://schemas.microsoft.com/office/drawing/2014/main" id="{6E02AFDF-EA6F-C79F-1F8A-8A1FA3B9926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5678430"/>
            <a:ext cx="2401909" cy="1179570"/>
          </a:xfrm>
          <a:prstGeom prst="rect">
            <a:avLst/>
          </a:prstGeom>
        </p:spPr>
      </p:pic>
    </p:spTree>
    <p:extLst>
      <p:ext uri="{BB962C8B-B14F-4D97-AF65-F5344CB8AC3E}">
        <p14:creationId xmlns:p14="http://schemas.microsoft.com/office/powerpoint/2010/main" val="13955679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923E6ED-45A8-BEE4-4BDD-7B6210EBD724}"/>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7A060165-0610-5030-E0FD-AE16F715B4B0}"/>
              </a:ext>
            </a:extLst>
          </p:cNvPr>
          <p:cNvSpPr>
            <a:spLocks noGrp="1"/>
          </p:cNvSpPr>
          <p:nvPr>
            <p:ph type="ctrTitle"/>
          </p:nvPr>
        </p:nvSpPr>
        <p:spPr>
          <a:xfrm>
            <a:off x="1524000" y="-2387600"/>
            <a:ext cx="9144000" cy="2387600"/>
          </a:xfrm>
        </p:spPr>
        <p:txBody>
          <a:bodyPr vert="horz" lIns="91440" tIns="45720" rIns="91440" bIns="45720" rtlCol="0" anchor="b">
            <a:normAutofit/>
          </a:bodyPr>
          <a:lstStyle/>
          <a:p>
            <a:r>
              <a:rPr lang="en-US" dirty="0"/>
              <a:t>President Nelson Quote </a:t>
            </a:r>
          </a:p>
        </p:txBody>
      </p:sp>
      <p:sp>
        <p:nvSpPr>
          <p:cNvPr id="4" name="TextBox 3">
            <a:extLst>
              <a:ext uri="{FF2B5EF4-FFF2-40B4-BE49-F238E27FC236}">
                <a16:creationId xmlns:a16="http://schemas.microsoft.com/office/drawing/2014/main" id="{BCD7364B-CB5E-716F-BF0C-0BDEE43F84E6}"/>
              </a:ext>
            </a:extLst>
          </p:cNvPr>
          <p:cNvSpPr txBox="1"/>
          <p:nvPr/>
        </p:nvSpPr>
        <p:spPr>
          <a:xfrm>
            <a:off x="5255172" y="433322"/>
            <a:ext cx="6564793" cy="5854680"/>
          </a:xfrm>
          <a:prstGeom prst="rect">
            <a:avLst/>
          </a:prstGeom>
          <a:noFill/>
        </p:spPr>
        <p:txBody>
          <a:bodyPr wrap="square" rtlCol="0">
            <a:spAutoFit/>
          </a:bodyPr>
          <a:lstStyle/>
          <a:p>
            <a:pPr marL="0" marR="0">
              <a:lnSpc>
                <a:spcPct val="150000"/>
              </a:lnSpc>
              <a:spcAft>
                <a:spcPts val="800"/>
              </a:spcAft>
            </a:pPr>
            <a:r>
              <a:rPr lang="en-US" sz="2100" b="0" i="0" dirty="0">
                <a:effectLst/>
                <a:latin typeface="Montserrat" panose="00000500000000000000" pitchFamily="2" charset="0"/>
              </a:rPr>
              <a:t>“Abuse constitutes the influence of the adversary. It is a grievous sin. As President of the Church, I affirm the teachings of the Lord Jesus Christ on this issue. Let me be perfectly clear: </a:t>
            </a:r>
            <a:r>
              <a:rPr lang="en-US" sz="2100" b="0" i="1" dirty="0">
                <a:effectLst/>
                <a:latin typeface="Montserrat" panose="00000500000000000000" pitchFamily="2" charset="0"/>
              </a:rPr>
              <a:t>any</a:t>
            </a:r>
            <a:r>
              <a:rPr lang="en-US" sz="2100" b="0" i="0" dirty="0">
                <a:effectLst/>
                <a:latin typeface="Montserrat" panose="00000500000000000000" pitchFamily="2" charset="0"/>
              </a:rPr>
              <a:t> kind of abuse of women, children, or anyone is an abomination to the Lord. He grieves and </a:t>
            </a:r>
            <a:r>
              <a:rPr lang="en-US" sz="2100" i="1" dirty="0">
                <a:latin typeface="Montserrat" panose="00000500000000000000" pitchFamily="2" charset="0"/>
              </a:rPr>
              <a:t>I </a:t>
            </a:r>
            <a:r>
              <a:rPr lang="en-US" sz="2100" b="0" i="1" dirty="0">
                <a:effectLst/>
                <a:latin typeface="Montserrat" panose="00000500000000000000" pitchFamily="2" charset="0"/>
              </a:rPr>
              <a:t>grieve</a:t>
            </a:r>
            <a:r>
              <a:rPr lang="en-US" sz="2100" b="0" i="0" dirty="0">
                <a:effectLst/>
                <a:latin typeface="Montserrat" panose="00000500000000000000" pitchFamily="2" charset="0"/>
              </a:rPr>
              <a:t> whenever </a:t>
            </a:r>
            <a:r>
              <a:rPr lang="en-US" sz="2100" b="0" i="1" dirty="0">
                <a:effectLst/>
                <a:latin typeface="Montserrat" panose="00000500000000000000" pitchFamily="2" charset="0"/>
              </a:rPr>
              <a:t>anyone</a:t>
            </a:r>
            <a:r>
              <a:rPr lang="en-US" sz="2100" b="0" i="0" dirty="0">
                <a:effectLst/>
                <a:latin typeface="Montserrat" panose="00000500000000000000" pitchFamily="2" charset="0"/>
              </a:rPr>
              <a:t> is harmed. He mourns and </a:t>
            </a:r>
            <a:r>
              <a:rPr lang="en-US" sz="2100" b="0" i="1" dirty="0">
                <a:effectLst/>
                <a:latin typeface="Montserrat" panose="00000500000000000000" pitchFamily="2" charset="0"/>
              </a:rPr>
              <a:t>we all mourn</a:t>
            </a:r>
            <a:r>
              <a:rPr lang="en-US" sz="2100" b="0" i="0" dirty="0">
                <a:effectLst/>
                <a:latin typeface="Montserrat" panose="00000500000000000000" pitchFamily="2" charset="0"/>
              </a:rPr>
              <a:t> for each person who has fallen victim to abuse of any kind. Those who perpetrate these hideous acts are not only accountable to the laws of man but will also face the wrath of Almighty God. . . . </a:t>
            </a:r>
            <a:endParaRPr lang="en-US" sz="2100" kern="100" dirty="0">
              <a:effectLst/>
              <a:latin typeface="Montserrat" panose="00000500000000000000" pitchFamily="2" charset="0"/>
              <a:ea typeface="Aptos" panose="020B0004020202020204" pitchFamily="34" charset="0"/>
              <a:cs typeface="Times New Roman" panose="02020603050405020304" pitchFamily="18" charset="0"/>
            </a:endParaRPr>
          </a:p>
        </p:txBody>
      </p:sp>
      <p:pic>
        <p:nvPicPr>
          <p:cNvPr id="2" name="Picture 12">
            <a:extLst>
              <a:ext uri="{FF2B5EF4-FFF2-40B4-BE49-F238E27FC236}">
                <a16:creationId xmlns:a16="http://schemas.microsoft.com/office/drawing/2014/main" id="{90E6251D-727A-3CF8-F97B-1B23819B2E59}"/>
              </a:ext>
              <a:ext uri="{C183D7F6-B498-43B3-948B-1728B52AA6E4}">
                <adec:decorative xmlns:adec="http://schemas.microsoft.com/office/drawing/2017/decorative" val="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009" r="11374"/>
          <a:stretch/>
        </p:blipFill>
        <p:spPr bwMode="auto">
          <a:xfrm>
            <a:off x="0" y="571500"/>
            <a:ext cx="4664364" cy="571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22927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1E11663-DACF-577A-FF0E-AADFF7F251B9}"/>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88F46CA9-6B31-B9AE-B6F3-E6C0C7E27748}"/>
              </a:ext>
            </a:extLst>
          </p:cNvPr>
          <p:cNvSpPr>
            <a:spLocks noGrp="1"/>
          </p:cNvSpPr>
          <p:nvPr>
            <p:ph type="ctrTitle"/>
          </p:nvPr>
        </p:nvSpPr>
        <p:spPr>
          <a:xfrm>
            <a:off x="1524000" y="-2387600"/>
            <a:ext cx="9144000" cy="2387600"/>
          </a:xfrm>
        </p:spPr>
        <p:txBody>
          <a:bodyPr vert="horz" lIns="91440" tIns="45720" rIns="91440" bIns="45720" rtlCol="0" anchor="b">
            <a:normAutofit/>
          </a:bodyPr>
          <a:lstStyle/>
          <a:p>
            <a:r>
              <a:rPr lang="en-US" dirty="0"/>
              <a:t>President Nelson Quote</a:t>
            </a:r>
          </a:p>
        </p:txBody>
      </p:sp>
      <p:sp>
        <p:nvSpPr>
          <p:cNvPr id="4" name="TextBox 3">
            <a:extLst>
              <a:ext uri="{FF2B5EF4-FFF2-40B4-BE49-F238E27FC236}">
                <a16:creationId xmlns:a16="http://schemas.microsoft.com/office/drawing/2014/main" id="{743AE38F-9403-9774-E255-B749AA2A91F0}"/>
              </a:ext>
            </a:extLst>
          </p:cNvPr>
          <p:cNvSpPr txBox="1"/>
          <p:nvPr/>
        </p:nvSpPr>
        <p:spPr>
          <a:xfrm>
            <a:off x="5255172" y="1389146"/>
            <a:ext cx="6579476" cy="4079707"/>
          </a:xfrm>
          <a:prstGeom prst="rect">
            <a:avLst/>
          </a:prstGeom>
          <a:noFill/>
        </p:spPr>
        <p:txBody>
          <a:bodyPr wrap="square" rtlCol="0">
            <a:spAutoFit/>
          </a:bodyPr>
          <a:lstStyle/>
          <a:p>
            <a:pPr marL="0" marR="0">
              <a:lnSpc>
                <a:spcPct val="150000"/>
              </a:lnSpc>
              <a:spcAft>
                <a:spcPts val="800"/>
              </a:spcAft>
            </a:pPr>
            <a:r>
              <a:rPr lang="en-US" sz="2100" b="0" i="0" dirty="0">
                <a:effectLst/>
                <a:latin typeface="Montserrat" panose="00000500000000000000" pitchFamily="2" charset="0"/>
              </a:rPr>
              <a:t>. . . </a:t>
            </a:r>
            <a:r>
              <a:rPr lang="en-US" sz="2100" kern="100" dirty="0">
                <a:latin typeface="Montserrat" panose="00000500000000000000" pitchFamily="2" charset="0"/>
                <a:ea typeface="Aptos" panose="020B0004020202020204" pitchFamily="34" charset="0"/>
                <a:cs typeface="Times New Roman" panose="02020603050405020304" pitchFamily="18" charset="0"/>
              </a:rPr>
              <a:t>For decades now, the Church has taken extensive measures to protect—in particular—children from abuse.  I urge each of us to be alert to anyone who might be in danger of being abused and to act promptly to protect them. </a:t>
            </a:r>
            <a:r>
              <a:rPr lang="en-US" sz="2100" kern="100" dirty="0">
                <a:effectLst/>
                <a:latin typeface="Montserrat" panose="00000500000000000000" pitchFamily="2" charset="0"/>
                <a:ea typeface="Aptos" panose="020B0004020202020204" pitchFamily="34" charset="0"/>
                <a:cs typeface="Times New Roman" panose="02020603050405020304" pitchFamily="18" charset="0"/>
              </a:rPr>
              <a:t>The </a:t>
            </a:r>
            <a:r>
              <a:rPr lang="en-US" sz="2100" kern="100" dirty="0">
                <a:latin typeface="Montserrat" panose="00000500000000000000" pitchFamily="2" charset="0"/>
                <a:ea typeface="Aptos" panose="020B0004020202020204" pitchFamily="34" charset="0"/>
                <a:cs typeface="Times New Roman" panose="02020603050405020304" pitchFamily="18" charset="0"/>
              </a:rPr>
              <a:t>Savior will not tolerate abuse and as his disciples, neither can we.” </a:t>
            </a:r>
          </a:p>
          <a:p>
            <a:pPr algn="r">
              <a:lnSpc>
                <a:spcPct val="150000"/>
              </a:lnSpc>
              <a:spcAft>
                <a:spcPts val="800"/>
              </a:spcAft>
            </a:pPr>
            <a:r>
              <a:rPr lang="en-US" sz="2400" b="1" kern="100" dirty="0">
                <a:effectLst/>
                <a:latin typeface="Montserrat" panose="00000500000000000000" pitchFamily="2" charset="0"/>
                <a:ea typeface="Aptos" panose="020B0004020202020204" pitchFamily="34" charset="0"/>
                <a:cs typeface="Times New Roman" panose="02020603050405020304" pitchFamily="18" charset="0"/>
              </a:rPr>
              <a:t>Russell M Nelson</a:t>
            </a:r>
          </a:p>
        </p:txBody>
      </p:sp>
      <p:pic>
        <p:nvPicPr>
          <p:cNvPr id="2" name="Picture 12">
            <a:extLst>
              <a:ext uri="{FF2B5EF4-FFF2-40B4-BE49-F238E27FC236}">
                <a16:creationId xmlns:a16="http://schemas.microsoft.com/office/drawing/2014/main" id="{26869DDA-A5F0-49E2-03D6-BA72A3F8DC6D}"/>
              </a:ext>
              <a:ext uri="{C183D7F6-B498-43B3-948B-1728B52AA6E4}">
                <adec:decorative xmlns:adec="http://schemas.microsoft.com/office/drawing/2017/decorative" val="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009" r="11374"/>
          <a:stretch/>
        </p:blipFill>
        <p:spPr bwMode="auto">
          <a:xfrm>
            <a:off x="0" y="571500"/>
            <a:ext cx="4664364" cy="571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16920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D210878F-15FF-5798-A841-1BF5F38707C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B426337-16BF-775E-C2A9-DCF9D60C0BF4}"/>
              </a:ext>
            </a:extLst>
          </p:cNvPr>
          <p:cNvSpPr>
            <a:spLocks noGrp="1"/>
          </p:cNvSpPr>
          <p:nvPr>
            <p:ph type="ctrTitle"/>
          </p:nvPr>
        </p:nvSpPr>
        <p:spPr>
          <a:xfrm>
            <a:off x="1524000" y="-2387600"/>
            <a:ext cx="9144000" cy="2387600"/>
          </a:xfrm>
        </p:spPr>
        <p:txBody>
          <a:bodyPr vert="horz" lIns="91440" tIns="45720" rIns="91440" bIns="45720" rtlCol="0" anchor="b">
            <a:normAutofit/>
          </a:bodyPr>
          <a:lstStyle/>
          <a:p>
            <a:r>
              <a:rPr lang="en-US" dirty="0"/>
              <a:t>Abuse violates laws of society</a:t>
            </a:r>
          </a:p>
        </p:txBody>
      </p:sp>
      <p:sp>
        <p:nvSpPr>
          <p:cNvPr id="3" name="TextBox 2">
            <a:extLst>
              <a:ext uri="{FF2B5EF4-FFF2-40B4-BE49-F238E27FC236}">
                <a16:creationId xmlns:a16="http://schemas.microsoft.com/office/drawing/2014/main" id="{AAFF2A51-C00E-7C43-98E5-B4F349A048C7}"/>
              </a:ext>
            </a:extLst>
          </p:cNvPr>
          <p:cNvSpPr txBox="1"/>
          <p:nvPr/>
        </p:nvSpPr>
        <p:spPr>
          <a:xfrm>
            <a:off x="792019" y="830211"/>
            <a:ext cx="10607962" cy="5197577"/>
          </a:xfrm>
          <a:prstGeom prst="rect">
            <a:avLst/>
          </a:prstGeom>
          <a:noFill/>
        </p:spPr>
        <p:txBody>
          <a:bodyPr wrap="square" rtlCol="0">
            <a:spAutoFit/>
          </a:bodyPr>
          <a:lstStyle/>
          <a:p>
            <a:pPr marL="0" marR="0">
              <a:lnSpc>
                <a:spcPct val="107000"/>
              </a:lnSpc>
              <a:spcAft>
                <a:spcPts val="800"/>
              </a:spcAft>
            </a:pPr>
            <a:r>
              <a:rPr lang="en-US" sz="1400" kern="100" dirty="0">
                <a:effectLst/>
                <a:latin typeface="Montserrat" panose="00000500000000000000" pitchFamily="2" charset="0"/>
                <a:ea typeface="Aptos" panose="020B0004020202020204" pitchFamily="34" charset="0"/>
                <a:cs typeface="Times New Roman" panose="02020603050405020304" pitchFamily="18" charset="0"/>
              </a:rPr>
              <a:t>Abuse violates the laws of society and the laws of God.  The Lord expects us to do all we can to prevent abuse and to protect and help those who have been victims of abuse. No one in the BYU–Hawaii community shall be involved in any form of child abuse on and off campus and must make best efforts to report any known or suspected abuse of minors to appropriate authorities.</a:t>
            </a:r>
          </a:p>
          <a:p>
            <a:pPr marL="0" marR="0">
              <a:lnSpc>
                <a:spcPct val="107000"/>
              </a:lnSpc>
              <a:spcAft>
                <a:spcPts val="800"/>
              </a:spcAft>
            </a:pPr>
            <a:endParaRPr lang="en-US" sz="1400" kern="100" dirty="0">
              <a:latin typeface="Montserrat" panose="00000500000000000000" pitchFamily="2" charset="0"/>
              <a:ea typeface="Aptos" panose="020B0004020202020204" pitchFamily="34" charset="0"/>
              <a:cs typeface="Times New Roman" panose="02020603050405020304" pitchFamily="18" charset="0"/>
            </a:endParaRPr>
          </a:p>
          <a:p>
            <a:pPr marL="0" marR="0">
              <a:lnSpc>
                <a:spcPct val="107000"/>
              </a:lnSpc>
              <a:spcAft>
                <a:spcPts val="800"/>
              </a:spcAft>
            </a:pPr>
            <a:r>
              <a:rPr lang="en-US" sz="1400" kern="100" dirty="0">
                <a:effectLst/>
                <a:latin typeface="Montserrat" panose="00000500000000000000" pitchFamily="2" charset="0"/>
                <a:ea typeface="Aptos" panose="020B0004020202020204" pitchFamily="34" charset="0"/>
                <a:cs typeface="Times New Roman" panose="02020603050405020304" pitchFamily="18" charset="0"/>
              </a:rPr>
              <a:t>This training is designed to educate adults working with minors of their legal duty to report abuse and of the appropriate standards of conduct and safety while working with minors.  To that end, no faculty member, staff employee, administrative employee, contractor, volunteer, or student shall be involved in the abuse or neglect of a minor, whether on or off campus. </a:t>
            </a:r>
          </a:p>
          <a:p>
            <a:pPr marL="0" marR="0">
              <a:lnSpc>
                <a:spcPct val="107000"/>
              </a:lnSpc>
              <a:spcAft>
                <a:spcPts val="800"/>
              </a:spcAft>
            </a:pPr>
            <a:endParaRPr lang="en-US" sz="1400" kern="100" dirty="0">
              <a:effectLst/>
              <a:latin typeface="Montserrat" panose="00000500000000000000" pitchFamily="2" charset="0"/>
              <a:ea typeface="Aptos" panose="020B0004020202020204" pitchFamily="34" charset="0"/>
              <a:cs typeface="Times New Roman" panose="02020603050405020304" pitchFamily="18" charset="0"/>
            </a:endParaRPr>
          </a:p>
          <a:p>
            <a:pPr marL="0" marR="0">
              <a:lnSpc>
                <a:spcPct val="107000"/>
              </a:lnSpc>
              <a:spcAft>
                <a:spcPts val="800"/>
              </a:spcAft>
            </a:pPr>
            <a:r>
              <a:rPr lang="en-US" sz="1400" kern="100" dirty="0">
                <a:effectLst/>
                <a:latin typeface="Montserrat" panose="00000500000000000000" pitchFamily="2" charset="0"/>
                <a:ea typeface="Aptos" panose="020B0004020202020204" pitchFamily="34" charset="0"/>
                <a:cs typeface="Times New Roman" panose="02020603050405020304" pitchFamily="18" charset="0"/>
              </a:rPr>
              <a:t>This training will emphasize the BYU–Hawaii Minor Protection Policy and will include eight main sections:</a:t>
            </a:r>
          </a:p>
          <a:p>
            <a:pPr marL="0" marR="0">
              <a:lnSpc>
                <a:spcPct val="107000"/>
              </a:lnSpc>
              <a:spcAft>
                <a:spcPts val="800"/>
              </a:spcAft>
            </a:pPr>
            <a:endParaRPr lang="en-US" sz="1400" kern="100" dirty="0">
              <a:effectLst/>
              <a:latin typeface="Montserrat" panose="00000500000000000000" pitchFamily="2" charset="0"/>
              <a:ea typeface="Aptos" panose="020B0004020202020204" pitchFamily="34" charset="0"/>
              <a:cs typeface="Times New Roman" panose="02020603050405020304" pitchFamily="18" charset="0"/>
            </a:endParaRPr>
          </a:p>
          <a:p>
            <a:pPr marL="2286000" lvl="7" indent="-342900">
              <a:buFont typeface="Symbol" panose="05050102010706020507" pitchFamily="18" charset="2"/>
              <a:buChar char=""/>
            </a:pPr>
            <a:r>
              <a:rPr lang="en-US" sz="1400" kern="100" dirty="0">
                <a:effectLst/>
                <a:latin typeface="Montserrat" panose="00000500000000000000" pitchFamily="2" charset="0"/>
                <a:ea typeface="Aptos" panose="020B0004020202020204" pitchFamily="34" charset="0"/>
                <a:cs typeface="Times New Roman" panose="02020603050405020304" pitchFamily="18" charset="0"/>
              </a:rPr>
              <a:t>Definitions</a:t>
            </a:r>
          </a:p>
          <a:p>
            <a:pPr marL="2286000" lvl="7" indent="-342900">
              <a:buFont typeface="Symbol" panose="05050102010706020507" pitchFamily="18" charset="2"/>
              <a:buChar char=""/>
            </a:pPr>
            <a:r>
              <a:rPr lang="en-US" sz="1400" kern="100" dirty="0">
                <a:effectLst/>
                <a:latin typeface="Montserrat" panose="00000500000000000000" pitchFamily="2" charset="0"/>
                <a:ea typeface="Aptos" panose="020B0004020202020204" pitchFamily="34" charset="0"/>
                <a:cs typeface="Times New Roman" panose="02020603050405020304" pitchFamily="18" charset="0"/>
              </a:rPr>
              <a:t>Duty to Report</a:t>
            </a:r>
          </a:p>
          <a:p>
            <a:pPr marL="2286000" lvl="7" indent="-342900">
              <a:buFont typeface="Symbol" panose="05050102010706020507" pitchFamily="18" charset="2"/>
              <a:buChar char=""/>
            </a:pPr>
            <a:r>
              <a:rPr lang="en-US" sz="1400" kern="100" dirty="0">
                <a:effectLst/>
                <a:latin typeface="Montserrat" panose="00000500000000000000" pitchFamily="2" charset="0"/>
                <a:ea typeface="Aptos" panose="020B0004020202020204" pitchFamily="34" charset="0"/>
                <a:cs typeface="Times New Roman" panose="02020603050405020304" pitchFamily="18" charset="0"/>
              </a:rPr>
              <a:t>Authorized Adults Requirements</a:t>
            </a:r>
          </a:p>
          <a:p>
            <a:pPr marL="2286000" lvl="7" indent="-342900">
              <a:buFont typeface="Symbol" panose="05050102010706020507" pitchFamily="18" charset="2"/>
              <a:buChar char=""/>
            </a:pPr>
            <a:r>
              <a:rPr lang="en-US" sz="1400" kern="100" dirty="0">
                <a:latin typeface="Montserrat" panose="00000500000000000000" pitchFamily="2" charset="0"/>
                <a:ea typeface="Aptos" panose="020B0004020202020204" pitchFamily="34" charset="0"/>
                <a:cs typeface="Times New Roman" panose="02020603050405020304" pitchFamily="18" charset="0"/>
              </a:rPr>
              <a:t>Standards of Conduct for Authorized Adults</a:t>
            </a:r>
            <a:endParaRPr lang="en-US" sz="1400" kern="100" dirty="0">
              <a:effectLst/>
              <a:latin typeface="Montserrat" panose="00000500000000000000" pitchFamily="2" charset="0"/>
              <a:ea typeface="Aptos" panose="020B0004020202020204" pitchFamily="34" charset="0"/>
              <a:cs typeface="Times New Roman" panose="02020603050405020304" pitchFamily="18" charset="0"/>
            </a:endParaRPr>
          </a:p>
          <a:p>
            <a:pPr marL="2286000" lvl="7" indent="-342900">
              <a:buFont typeface="Symbol" panose="05050102010706020507" pitchFamily="18" charset="2"/>
              <a:buChar char=""/>
            </a:pPr>
            <a:r>
              <a:rPr lang="en-US" sz="1400" kern="100" dirty="0">
                <a:latin typeface="Montserrat" panose="00000500000000000000" pitchFamily="2" charset="0"/>
                <a:ea typeface="Aptos" panose="020B0004020202020204" pitchFamily="34" charset="0"/>
                <a:cs typeface="Times New Roman" panose="02020603050405020304" pitchFamily="18" charset="0"/>
              </a:rPr>
              <a:t>Additional Guidelines</a:t>
            </a:r>
          </a:p>
          <a:p>
            <a:pPr marL="2286000" lvl="7" indent="-342900">
              <a:buFont typeface="Symbol" panose="05050102010706020507" pitchFamily="18" charset="2"/>
              <a:buChar char=""/>
            </a:pPr>
            <a:r>
              <a:rPr lang="en-US" sz="1400" kern="100" dirty="0">
                <a:effectLst/>
                <a:latin typeface="Montserrat" panose="00000500000000000000" pitchFamily="2" charset="0"/>
                <a:ea typeface="Aptos" panose="020B0004020202020204" pitchFamily="34" charset="0"/>
                <a:cs typeface="Times New Roman" panose="02020603050405020304" pitchFamily="18" charset="0"/>
              </a:rPr>
              <a:t>Non-University Programs</a:t>
            </a:r>
          </a:p>
          <a:p>
            <a:pPr marL="2286000" lvl="7" indent="-342900">
              <a:buFont typeface="Symbol" panose="05050102010706020507" pitchFamily="18" charset="2"/>
              <a:buChar char=""/>
            </a:pPr>
            <a:r>
              <a:rPr lang="en-US" sz="1400" kern="100" dirty="0">
                <a:latin typeface="Montserrat" panose="00000500000000000000" pitchFamily="2" charset="0"/>
                <a:ea typeface="Aptos" panose="020B0004020202020204" pitchFamily="34" charset="0"/>
                <a:cs typeface="Times New Roman" panose="02020603050405020304" pitchFamily="18" charset="0"/>
              </a:rPr>
              <a:t>Investigations</a:t>
            </a:r>
            <a:endParaRPr lang="en-US" sz="1400" kern="100" dirty="0">
              <a:effectLst/>
              <a:latin typeface="Montserrat" panose="00000500000000000000" pitchFamily="2" charset="0"/>
              <a:ea typeface="Aptos" panose="020B0004020202020204" pitchFamily="34" charset="0"/>
              <a:cs typeface="Times New Roman" panose="02020603050405020304" pitchFamily="18" charset="0"/>
            </a:endParaRPr>
          </a:p>
          <a:p>
            <a:pPr marL="2286000" lvl="7" indent="-342900">
              <a:spcAft>
                <a:spcPts val="800"/>
              </a:spcAft>
              <a:buFont typeface="Symbol" panose="05050102010706020507" pitchFamily="18" charset="2"/>
              <a:buChar char=""/>
            </a:pPr>
            <a:r>
              <a:rPr lang="en-US" sz="1400" kern="100" dirty="0">
                <a:latin typeface="Montserrat" panose="00000500000000000000" pitchFamily="2" charset="0"/>
                <a:ea typeface="Aptos" panose="020B0004020202020204" pitchFamily="34" charset="0"/>
                <a:cs typeface="Times New Roman" panose="02020603050405020304" pitchFamily="18" charset="0"/>
              </a:rPr>
              <a:t>Sanctions</a:t>
            </a:r>
          </a:p>
        </p:txBody>
      </p:sp>
    </p:spTree>
    <p:extLst>
      <p:ext uri="{BB962C8B-B14F-4D97-AF65-F5344CB8AC3E}">
        <p14:creationId xmlns:p14="http://schemas.microsoft.com/office/powerpoint/2010/main" val="15642712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30D3A9-18BE-3047-2025-34559AAC315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A3D9D18-CDFD-7BF4-635F-D3D82301BC31}"/>
              </a:ext>
            </a:extLst>
          </p:cNvPr>
          <p:cNvSpPr>
            <a:spLocks noGrp="1"/>
          </p:cNvSpPr>
          <p:nvPr>
            <p:ph type="ctrTitle"/>
          </p:nvPr>
        </p:nvSpPr>
        <p:spPr>
          <a:xfrm>
            <a:off x="1524000" y="-2387600"/>
            <a:ext cx="9144000" cy="2387600"/>
          </a:xfrm>
        </p:spPr>
        <p:txBody>
          <a:bodyPr vert="horz" lIns="91440" tIns="45720" rIns="91440" bIns="45720" rtlCol="0" anchor="b">
            <a:normAutofit/>
          </a:bodyPr>
          <a:lstStyle/>
          <a:p>
            <a:r>
              <a:rPr lang="en-US" dirty="0"/>
              <a:t>Definitions</a:t>
            </a:r>
          </a:p>
        </p:txBody>
      </p:sp>
      <p:sp>
        <p:nvSpPr>
          <p:cNvPr id="4" name="TextBox 3">
            <a:extLst>
              <a:ext uri="{FF2B5EF4-FFF2-40B4-BE49-F238E27FC236}">
                <a16:creationId xmlns:a16="http://schemas.microsoft.com/office/drawing/2014/main" id="{EC3260F5-6F82-CA1A-CDEF-04655543EBDB}"/>
              </a:ext>
            </a:extLst>
          </p:cNvPr>
          <p:cNvSpPr txBox="1"/>
          <p:nvPr/>
        </p:nvSpPr>
        <p:spPr>
          <a:xfrm>
            <a:off x="466436" y="402755"/>
            <a:ext cx="11259128" cy="6052491"/>
          </a:xfrm>
          <a:prstGeom prst="rect">
            <a:avLst/>
          </a:prstGeom>
          <a:noFill/>
        </p:spPr>
        <p:txBody>
          <a:bodyPr wrap="square" rtlCol="0">
            <a:spAutoFit/>
          </a:bodyPr>
          <a:lstStyle/>
          <a:p>
            <a:pPr marL="0" marR="0" algn="ctr">
              <a:lnSpc>
                <a:spcPct val="107000"/>
              </a:lnSpc>
              <a:spcAft>
                <a:spcPts val="800"/>
              </a:spcAft>
            </a:pPr>
            <a:r>
              <a:rPr lang="en-US" sz="3200" b="1" kern="100" dirty="0">
                <a:solidFill>
                  <a:srgbClr val="BA0C2F"/>
                </a:solidFill>
                <a:effectLst/>
                <a:latin typeface="Montserrat" panose="00000500000000000000" pitchFamily="2" charset="0"/>
                <a:ea typeface="Aptos" panose="020B0004020202020204" pitchFamily="34" charset="0"/>
                <a:cs typeface="Times New Roman" panose="02020603050405020304" pitchFamily="18" charset="0"/>
              </a:rPr>
              <a:t>Definitions</a:t>
            </a:r>
            <a:endParaRPr lang="en-US" sz="2800" b="1" kern="100" dirty="0">
              <a:solidFill>
                <a:srgbClr val="BA0C2F"/>
              </a:solidFill>
              <a:effectLst/>
              <a:latin typeface="Montserrat" panose="00000500000000000000" pitchFamily="2" charset="0"/>
              <a:ea typeface="Aptos" panose="020B0004020202020204" pitchFamily="34" charset="0"/>
              <a:cs typeface="Times New Roman" panose="02020603050405020304" pitchFamily="18" charset="0"/>
            </a:endParaRPr>
          </a:p>
          <a:p>
            <a:pPr marL="0" marR="0">
              <a:lnSpc>
                <a:spcPct val="107000"/>
              </a:lnSpc>
              <a:spcAft>
                <a:spcPts val="800"/>
              </a:spcAft>
            </a:pPr>
            <a:r>
              <a:rPr lang="en-US" b="1"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Abuse:</a:t>
            </a:r>
          </a:p>
          <a:p>
            <a:pPr marL="800100" lvl="1" indent="-342900">
              <a:lnSpc>
                <a:spcPct val="107000"/>
              </a:lnSpc>
              <a:buFont typeface="Symbol" panose="05050102010706020507" pitchFamily="18" charset="2"/>
              <a:buChar char=""/>
            </a:pPr>
            <a:r>
              <a:rPr lang="en-US" sz="16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Abuse is neglect or mistreatment of a minor in a way that causes, or could cause physical, emotional, or sexual harm.  </a:t>
            </a:r>
          </a:p>
          <a:p>
            <a:pPr marL="800100" lvl="1" indent="-342900">
              <a:lnSpc>
                <a:spcPct val="107000"/>
              </a:lnSpc>
              <a:buFont typeface="Symbol" panose="05050102010706020507" pitchFamily="18" charset="2"/>
              <a:buChar char=""/>
            </a:pPr>
            <a:r>
              <a:rPr lang="en-US" sz="16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Abuse includes sexual abuse and sexual exploitation as defined later.</a:t>
            </a:r>
          </a:p>
          <a:p>
            <a:pPr marL="800100" lvl="1" indent="-342900">
              <a:lnSpc>
                <a:spcPct val="107000"/>
              </a:lnSpc>
              <a:spcAft>
                <a:spcPts val="2000"/>
              </a:spcAft>
              <a:buFont typeface="Symbol" panose="05050102010706020507" pitchFamily="18" charset="2"/>
              <a:buChar char=""/>
            </a:pPr>
            <a:r>
              <a:rPr lang="en-US" sz="16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Abuse does not include reasonable discipline of management of a minor, including withholding privileges, or the use of reasonable and necessary physical restraint or force on a minor to protect the minor or others from harm. </a:t>
            </a:r>
          </a:p>
          <a:p>
            <a:pPr marL="0" marR="0">
              <a:lnSpc>
                <a:spcPct val="107000"/>
              </a:lnSpc>
              <a:spcAft>
                <a:spcPts val="2000"/>
              </a:spcAft>
            </a:pPr>
            <a:r>
              <a:rPr lang="en-US" b="1"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Adult:</a:t>
            </a:r>
            <a:r>
              <a:rPr lang="en-US" b="1" kern="100" dirty="0">
                <a:solidFill>
                  <a:srgbClr val="53565A"/>
                </a:solidFill>
                <a:latin typeface="Montserrat" panose="00000500000000000000" pitchFamily="2" charset="0"/>
                <a:ea typeface="Aptos" panose="020B0004020202020204" pitchFamily="34" charset="0"/>
                <a:cs typeface="Times New Roman" panose="02020603050405020304" pitchFamily="18" charset="0"/>
              </a:rPr>
              <a:t> </a:t>
            </a:r>
            <a:r>
              <a:rPr lang="en-US" sz="16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a person, 18 years of age or older.</a:t>
            </a:r>
          </a:p>
          <a:p>
            <a:pPr marL="0" marR="0">
              <a:lnSpc>
                <a:spcPct val="107000"/>
              </a:lnSpc>
              <a:spcAft>
                <a:spcPts val="2000"/>
              </a:spcAft>
            </a:pPr>
            <a:r>
              <a:rPr lang="en-US" b="1"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Authorized Adult: </a:t>
            </a:r>
            <a:r>
              <a:rPr lang="en-US" sz="16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an adult paid or unpaid, who meets all the requirements listed in this policy necessary to qualify to have direct interaction with minors in a university </a:t>
            </a:r>
            <a:r>
              <a:rPr lang="en-US" sz="1600" kern="100" dirty="0">
                <a:solidFill>
                  <a:srgbClr val="53565A"/>
                </a:solidFill>
                <a:latin typeface="Montserrat" panose="00000500000000000000" pitchFamily="2" charset="0"/>
                <a:ea typeface="Aptos" panose="020B0004020202020204" pitchFamily="34" charset="0"/>
                <a:cs typeface="Times New Roman" panose="02020603050405020304" pitchFamily="18" charset="0"/>
              </a:rPr>
              <a:t>p</a:t>
            </a:r>
            <a:r>
              <a:rPr lang="en-US" sz="16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rogram or non-university </a:t>
            </a:r>
            <a:r>
              <a:rPr lang="en-US" sz="1600" kern="100" dirty="0">
                <a:solidFill>
                  <a:srgbClr val="53565A"/>
                </a:solidFill>
                <a:latin typeface="Montserrat" panose="00000500000000000000" pitchFamily="2" charset="0"/>
                <a:ea typeface="Aptos" panose="020B0004020202020204" pitchFamily="34" charset="0"/>
                <a:cs typeface="Times New Roman" panose="02020603050405020304" pitchFamily="18" charset="0"/>
              </a:rPr>
              <a:t>p</a:t>
            </a:r>
            <a:r>
              <a:rPr lang="en-US" sz="16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rogram (e.g., criminal-charge disclosure, background check, and training). </a:t>
            </a:r>
          </a:p>
          <a:p>
            <a:pPr marL="0" marR="0">
              <a:lnSpc>
                <a:spcPct val="107000"/>
              </a:lnSpc>
              <a:spcAft>
                <a:spcPts val="800"/>
              </a:spcAft>
            </a:pPr>
            <a:r>
              <a:rPr lang="en-US" b="1"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Background Check</a:t>
            </a:r>
          </a:p>
          <a:p>
            <a:pPr marL="800100" lvl="1" indent="-342900">
              <a:lnSpc>
                <a:spcPct val="107000"/>
              </a:lnSpc>
              <a:spcAft>
                <a:spcPts val="2000"/>
              </a:spcAft>
              <a:buFont typeface="Symbol" panose="05050102010706020507" pitchFamily="18" charset="2"/>
              <a:buChar char=""/>
            </a:pPr>
            <a:r>
              <a:rPr lang="en-US" sz="16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Background checks are governed by the Background Check and Criminal Charge Disclosure policy found here </a:t>
            </a:r>
            <a:r>
              <a:rPr lang="en-US" sz="16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https://policies.byuh.edu/background-check</a:t>
            </a:r>
            <a:r>
              <a:rPr lang="en-US" sz="16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 </a:t>
            </a:r>
          </a:p>
          <a:p>
            <a:pPr>
              <a:lnSpc>
                <a:spcPct val="107000"/>
              </a:lnSpc>
              <a:spcAft>
                <a:spcPts val="800"/>
              </a:spcAft>
            </a:pPr>
            <a:r>
              <a:rPr lang="en-US" b="1" kern="100" dirty="0">
                <a:solidFill>
                  <a:srgbClr val="53565A"/>
                </a:solidFill>
                <a:latin typeface="Montserrat" panose="00000500000000000000" pitchFamily="2" charset="0"/>
                <a:cs typeface="Times New Roman" panose="02020603050405020304" pitchFamily="18" charset="0"/>
              </a:rPr>
              <a:t>Minor: </a:t>
            </a:r>
            <a:r>
              <a:rPr lang="en-US" sz="1600" kern="100" dirty="0">
                <a:solidFill>
                  <a:srgbClr val="53565A"/>
                </a:solidFill>
                <a:latin typeface="Montserrat" panose="00000500000000000000" pitchFamily="2" charset="0"/>
                <a:cs typeface="Times New Roman" panose="02020603050405020304" pitchFamily="18" charset="0"/>
              </a:rPr>
              <a:t>any person under the age of 18 years</a:t>
            </a:r>
            <a:endParaRPr lang="en-US" sz="1600" b="1"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4494237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A94858-5849-E31E-BC70-F40ED3CBE0B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CD2E26D-DEFD-ACBA-E1C5-D7BB5AC6EF7E}"/>
              </a:ext>
            </a:extLst>
          </p:cNvPr>
          <p:cNvSpPr>
            <a:spLocks noGrp="1"/>
          </p:cNvSpPr>
          <p:nvPr>
            <p:ph type="ctrTitle"/>
          </p:nvPr>
        </p:nvSpPr>
        <p:spPr>
          <a:xfrm>
            <a:off x="1524000" y="-2387600"/>
            <a:ext cx="9144000" cy="2387600"/>
          </a:xfrm>
        </p:spPr>
        <p:txBody>
          <a:bodyPr vert="horz" lIns="91440" tIns="45720" rIns="91440" bIns="45720" rtlCol="0" anchor="b">
            <a:normAutofit/>
          </a:bodyPr>
          <a:lstStyle/>
          <a:p>
            <a:r>
              <a:rPr lang="en-US" dirty="0"/>
              <a:t>Definitions </a:t>
            </a:r>
          </a:p>
        </p:txBody>
      </p:sp>
      <p:sp>
        <p:nvSpPr>
          <p:cNvPr id="4" name="TextBox 3">
            <a:extLst>
              <a:ext uri="{FF2B5EF4-FFF2-40B4-BE49-F238E27FC236}">
                <a16:creationId xmlns:a16="http://schemas.microsoft.com/office/drawing/2014/main" id="{43F62F20-FC12-955C-5E29-FC5D0B643B01}"/>
              </a:ext>
            </a:extLst>
          </p:cNvPr>
          <p:cNvSpPr txBox="1"/>
          <p:nvPr/>
        </p:nvSpPr>
        <p:spPr>
          <a:xfrm>
            <a:off x="586509" y="270347"/>
            <a:ext cx="11018982" cy="6317307"/>
          </a:xfrm>
          <a:prstGeom prst="rect">
            <a:avLst/>
          </a:prstGeom>
          <a:noFill/>
        </p:spPr>
        <p:txBody>
          <a:bodyPr wrap="square" rtlCol="0">
            <a:spAutoFit/>
          </a:bodyPr>
          <a:lstStyle/>
          <a:p>
            <a:pPr marL="0" marR="0">
              <a:lnSpc>
                <a:spcPct val="107000"/>
              </a:lnSpc>
              <a:spcAft>
                <a:spcPts val="800"/>
              </a:spcAft>
            </a:pPr>
            <a:r>
              <a:rPr lang="en-US" b="1"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Non-University Program:</a:t>
            </a:r>
          </a:p>
          <a:p>
            <a:pPr marL="800100" lvl="1" indent="-342900">
              <a:lnSpc>
                <a:spcPct val="107000"/>
              </a:lnSpc>
              <a:buFont typeface="Symbol" panose="05050102010706020507" pitchFamily="18" charset="2"/>
              <a:buChar char=""/>
            </a:pPr>
            <a:r>
              <a:rPr lang="en-US" sz="16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A non-university program means an organized program, activity, or event that</a:t>
            </a:r>
          </a:p>
          <a:p>
            <a:pPr marL="1257300" lvl="2" indent="-342900">
              <a:lnSpc>
                <a:spcPct val="107000"/>
              </a:lnSpc>
              <a:buFont typeface="Symbol" panose="05050102010706020507" pitchFamily="18" charset="2"/>
              <a:buChar char=""/>
            </a:pPr>
            <a:r>
              <a:rPr lang="en-US" sz="16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Includes participants or volunteers who are minors.</a:t>
            </a:r>
          </a:p>
          <a:p>
            <a:pPr marL="1257300" lvl="2" indent="-342900">
              <a:lnSpc>
                <a:spcPct val="107000"/>
              </a:lnSpc>
              <a:buFont typeface="Symbol" panose="05050102010706020507" pitchFamily="18" charset="2"/>
              <a:buChar char=""/>
            </a:pPr>
            <a:r>
              <a:rPr lang="en-US" sz="16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Is offered, sponsored, and operated entirely by an organization or individual NOT acting under the direction or control of the university or the Church of Jesus Christ of Latter-day Saints; and</a:t>
            </a:r>
          </a:p>
          <a:p>
            <a:pPr marL="1257300" lvl="2" indent="-342900">
              <a:lnSpc>
                <a:spcPct val="107000"/>
              </a:lnSpc>
              <a:spcAft>
                <a:spcPts val="2000"/>
              </a:spcAft>
              <a:buFont typeface="Symbol" panose="05050102010706020507" pitchFamily="18" charset="2"/>
              <a:buChar char=""/>
            </a:pPr>
            <a:r>
              <a:rPr lang="en-US" sz="16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Is held on campus or otherwise uses university-owned facilities.</a:t>
            </a:r>
          </a:p>
          <a:p>
            <a:pPr marL="342900" marR="0" lvl="0" indent="-342900">
              <a:lnSpc>
                <a:spcPct val="107000"/>
              </a:lnSpc>
              <a:buFont typeface="Symbol" panose="05050102010706020507" pitchFamily="18" charset="2"/>
              <a:buChar char=""/>
            </a:pPr>
            <a:r>
              <a:rPr lang="en-US" sz="16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The following are </a:t>
            </a:r>
            <a:r>
              <a:rPr lang="en-US" sz="1600" b="1" u="sng"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excluded</a:t>
            </a:r>
            <a:r>
              <a:rPr lang="en-US" sz="16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 from the definition of Non-University Programs:</a:t>
            </a:r>
          </a:p>
          <a:p>
            <a:pPr marL="1257300" lvl="2" indent="-342900">
              <a:lnSpc>
                <a:spcPct val="107000"/>
              </a:lnSpc>
              <a:buFont typeface="Symbol" panose="05050102010706020507" pitchFamily="18" charset="2"/>
              <a:buChar char=""/>
            </a:pPr>
            <a:r>
              <a:rPr lang="en-US" sz="16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Authorized Educational Visits:</a:t>
            </a:r>
          </a:p>
          <a:p>
            <a:pPr marL="1257300" lvl="2" indent="-342900">
              <a:lnSpc>
                <a:spcPct val="107000"/>
              </a:lnSpc>
              <a:buFont typeface="Symbol" panose="05050102010706020507" pitchFamily="18" charset="2"/>
              <a:buChar char=""/>
            </a:pPr>
            <a:r>
              <a:rPr lang="en-US" sz="16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Programs, activities, events, and services open to the general public where attendance and supervision of Minors is at the sole discretion and responsibility of parents or guardians; and</a:t>
            </a:r>
          </a:p>
          <a:p>
            <a:pPr marL="1257300" lvl="2" indent="-342900">
              <a:lnSpc>
                <a:spcPct val="107000"/>
              </a:lnSpc>
              <a:spcAft>
                <a:spcPts val="2000"/>
              </a:spcAft>
              <a:buFont typeface="Symbol" panose="05050102010706020507" pitchFamily="18" charset="2"/>
              <a:buChar char=""/>
            </a:pPr>
            <a:r>
              <a:rPr lang="en-US" sz="16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Programs, activities, events, and services not open to the general public where parents or guardians are required to accompany their Minors. </a:t>
            </a:r>
          </a:p>
          <a:p>
            <a:pPr marL="0" marR="0">
              <a:lnSpc>
                <a:spcPct val="107000"/>
              </a:lnSpc>
              <a:spcAft>
                <a:spcPts val="2000"/>
              </a:spcAft>
            </a:pPr>
            <a:r>
              <a:rPr lang="en-US" b="1"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One-on-one:</a:t>
            </a:r>
            <a:r>
              <a:rPr lang="en-US" b="1" kern="100" dirty="0">
                <a:solidFill>
                  <a:srgbClr val="53565A"/>
                </a:solidFill>
                <a:latin typeface="Montserrat" panose="00000500000000000000" pitchFamily="2" charset="0"/>
                <a:ea typeface="Aptos" panose="020B0004020202020204" pitchFamily="34" charset="0"/>
                <a:cs typeface="Times New Roman" panose="02020603050405020304" pitchFamily="18" charset="0"/>
              </a:rPr>
              <a:t> </a:t>
            </a:r>
            <a:r>
              <a:rPr lang="en-US" sz="16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One-on-one interaction is individual interaction, whether in person or through electronic communication or other means, between an adult and a minor in a manner that is not clearly visible to another adult in the immediate vicinity. </a:t>
            </a:r>
            <a:endParaRPr lang="en-US" sz="1600" b="1"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endParaRPr>
          </a:p>
          <a:p>
            <a:pPr marL="0" marR="0">
              <a:lnSpc>
                <a:spcPct val="107000"/>
              </a:lnSpc>
              <a:spcAft>
                <a:spcPts val="800"/>
              </a:spcAft>
            </a:pPr>
            <a:r>
              <a:rPr lang="en-US" b="1"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Program Director: </a:t>
            </a:r>
            <a:r>
              <a:rPr lang="en-US" sz="16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Program </a:t>
            </a:r>
            <a:r>
              <a:rPr lang="en-US" sz="1600" kern="100" dirty="0">
                <a:solidFill>
                  <a:srgbClr val="53565A"/>
                </a:solidFill>
                <a:latin typeface="Montserrat" panose="00000500000000000000" pitchFamily="2" charset="0"/>
                <a:ea typeface="Aptos" panose="020B0004020202020204" pitchFamily="34" charset="0"/>
                <a:cs typeface="Times New Roman" panose="02020603050405020304" pitchFamily="18" charset="0"/>
              </a:rPr>
              <a:t>d</a:t>
            </a:r>
            <a:r>
              <a:rPr lang="en-US" sz="16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irector means an </a:t>
            </a:r>
            <a:r>
              <a:rPr lang="en-US" sz="1600" kern="100" dirty="0">
                <a:solidFill>
                  <a:srgbClr val="53565A"/>
                </a:solidFill>
                <a:latin typeface="Montserrat" panose="00000500000000000000" pitchFamily="2" charset="0"/>
                <a:ea typeface="Aptos" panose="020B0004020202020204" pitchFamily="34" charset="0"/>
                <a:cs typeface="Times New Roman" panose="02020603050405020304" pitchFamily="18" charset="0"/>
              </a:rPr>
              <a:t>a</a:t>
            </a:r>
            <a:r>
              <a:rPr lang="en-US" sz="16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uthorized </a:t>
            </a:r>
            <a:r>
              <a:rPr lang="en-US" sz="1600" kern="100" dirty="0">
                <a:solidFill>
                  <a:srgbClr val="53565A"/>
                </a:solidFill>
                <a:latin typeface="Montserrat" panose="00000500000000000000" pitchFamily="2" charset="0"/>
                <a:ea typeface="Aptos" panose="020B0004020202020204" pitchFamily="34" charset="0"/>
                <a:cs typeface="Times New Roman" panose="02020603050405020304" pitchFamily="18" charset="0"/>
              </a:rPr>
              <a:t>a</a:t>
            </a:r>
            <a:r>
              <a:rPr lang="en-US" sz="16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dult, at least 21 years of age, who has primary responsibility for overseeing a university </a:t>
            </a:r>
            <a:r>
              <a:rPr lang="en-US" sz="1600" kern="100" dirty="0">
                <a:solidFill>
                  <a:srgbClr val="53565A"/>
                </a:solidFill>
                <a:latin typeface="Montserrat" panose="00000500000000000000" pitchFamily="2" charset="0"/>
                <a:ea typeface="Aptos" panose="020B0004020202020204" pitchFamily="34" charset="0"/>
                <a:cs typeface="Times New Roman" panose="02020603050405020304" pitchFamily="18" charset="0"/>
              </a:rPr>
              <a:t>p</a:t>
            </a:r>
            <a:r>
              <a:rPr lang="en-US" sz="16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rogram, non-university </a:t>
            </a:r>
            <a:r>
              <a:rPr lang="en-US" sz="1600" kern="100" dirty="0">
                <a:solidFill>
                  <a:srgbClr val="53565A"/>
                </a:solidFill>
                <a:latin typeface="Montserrat" panose="00000500000000000000" pitchFamily="2" charset="0"/>
                <a:ea typeface="Aptos" panose="020B0004020202020204" pitchFamily="34" charset="0"/>
                <a:cs typeface="Times New Roman" panose="02020603050405020304" pitchFamily="18" charset="0"/>
              </a:rPr>
              <a:t>p</a:t>
            </a:r>
            <a:r>
              <a:rPr lang="en-US" sz="16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rogram, or authorized </a:t>
            </a:r>
            <a:r>
              <a:rPr lang="en-US" sz="1600" kern="100" dirty="0">
                <a:solidFill>
                  <a:srgbClr val="53565A"/>
                </a:solidFill>
                <a:latin typeface="Montserrat" panose="00000500000000000000" pitchFamily="2" charset="0"/>
                <a:ea typeface="Aptos" panose="020B0004020202020204" pitchFamily="34" charset="0"/>
                <a:cs typeface="Times New Roman" panose="02020603050405020304" pitchFamily="18" charset="0"/>
              </a:rPr>
              <a:t>e</a:t>
            </a:r>
            <a:r>
              <a:rPr lang="en-US" sz="16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ducational </a:t>
            </a:r>
            <a:r>
              <a:rPr lang="en-US" sz="1600" kern="100" dirty="0">
                <a:solidFill>
                  <a:srgbClr val="53565A"/>
                </a:solidFill>
                <a:latin typeface="Montserrat" panose="00000500000000000000" pitchFamily="2" charset="0"/>
                <a:ea typeface="Aptos" panose="020B0004020202020204" pitchFamily="34" charset="0"/>
                <a:cs typeface="Times New Roman" panose="02020603050405020304" pitchFamily="18" charset="0"/>
              </a:rPr>
              <a:t>v</a:t>
            </a:r>
            <a:r>
              <a:rPr lang="en-US" sz="16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isit. A program </a:t>
            </a:r>
            <a:r>
              <a:rPr lang="en-US" sz="1600" kern="100" dirty="0">
                <a:solidFill>
                  <a:srgbClr val="53565A"/>
                </a:solidFill>
                <a:latin typeface="Montserrat" panose="00000500000000000000" pitchFamily="2" charset="0"/>
                <a:ea typeface="Aptos" panose="020B0004020202020204" pitchFamily="34" charset="0"/>
                <a:cs typeface="Times New Roman" panose="02020603050405020304" pitchFamily="18" charset="0"/>
              </a:rPr>
              <a:t>d</a:t>
            </a:r>
            <a:r>
              <a:rPr lang="en-US" sz="16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irector serves as the primary point of contact for a university </a:t>
            </a:r>
            <a:r>
              <a:rPr lang="en-US" sz="1600" kern="100" dirty="0">
                <a:solidFill>
                  <a:srgbClr val="53565A"/>
                </a:solidFill>
                <a:latin typeface="Montserrat" panose="00000500000000000000" pitchFamily="2" charset="0"/>
                <a:ea typeface="Aptos" panose="020B0004020202020204" pitchFamily="34" charset="0"/>
                <a:cs typeface="Times New Roman" panose="02020603050405020304" pitchFamily="18" charset="0"/>
              </a:rPr>
              <a:t>p</a:t>
            </a:r>
            <a:r>
              <a:rPr lang="en-US" sz="16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rogram, Non-university </a:t>
            </a:r>
            <a:r>
              <a:rPr lang="en-US" sz="1600" kern="100" dirty="0">
                <a:solidFill>
                  <a:srgbClr val="53565A"/>
                </a:solidFill>
                <a:latin typeface="Montserrat" panose="00000500000000000000" pitchFamily="2" charset="0"/>
                <a:ea typeface="Aptos" panose="020B0004020202020204" pitchFamily="34" charset="0"/>
                <a:cs typeface="Times New Roman" panose="02020603050405020304" pitchFamily="18" charset="0"/>
              </a:rPr>
              <a:t>p</a:t>
            </a:r>
            <a:r>
              <a:rPr lang="en-US" sz="16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rogram, or authorized </a:t>
            </a:r>
            <a:r>
              <a:rPr lang="en-US" sz="1600" kern="100" dirty="0">
                <a:solidFill>
                  <a:srgbClr val="53565A"/>
                </a:solidFill>
                <a:latin typeface="Montserrat" panose="00000500000000000000" pitchFamily="2" charset="0"/>
                <a:ea typeface="Aptos" panose="020B0004020202020204" pitchFamily="34" charset="0"/>
                <a:cs typeface="Times New Roman" panose="02020603050405020304" pitchFamily="18" charset="0"/>
              </a:rPr>
              <a:t>e</a:t>
            </a:r>
            <a:r>
              <a:rPr lang="en-US" sz="16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ducational </a:t>
            </a:r>
            <a:r>
              <a:rPr lang="en-US" sz="1600" kern="100" dirty="0">
                <a:solidFill>
                  <a:srgbClr val="53565A"/>
                </a:solidFill>
                <a:latin typeface="Montserrat" panose="00000500000000000000" pitchFamily="2" charset="0"/>
                <a:ea typeface="Aptos" panose="020B0004020202020204" pitchFamily="34" charset="0"/>
                <a:cs typeface="Times New Roman" panose="02020603050405020304" pitchFamily="18" charset="0"/>
              </a:rPr>
              <a:t>v</a:t>
            </a:r>
            <a:r>
              <a:rPr lang="en-US" sz="16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isit and is also responsible for ensuring compliance with the requirements of this policy. </a:t>
            </a:r>
          </a:p>
        </p:txBody>
      </p:sp>
    </p:spTree>
    <p:extLst>
      <p:ext uri="{BB962C8B-B14F-4D97-AF65-F5344CB8AC3E}">
        <p14:creationId xmlns:p14="http://schemas.microsoft.com/office/powerpoint/2010/main" val="29177807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1A8A90-91D1-EA3A-0666-69BB373C148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96F6ECA-E4CB-3CAD-1529-EF4DDF67C200}"/>
              </a:ext>
            </a:extLst>
          </p:cNvPr>
          <p:cNvSpPr>
            <a:spLocks noGrp="1"/>
          </p:cNvSpPr>
          <p:nvPr>
            <p:ph type="ctrTitle"/>
          </p:nvPr>
        </p:nvSpPr>
        <p:spPr>
          <a:xfrm>
            <a:off x="1524000" y="-2387600"/>
            <a:ext cx="9144000" cy="2387600"/>
          </a:xfrm>
        </p:spPr>
        <p:txBody>
          <a:bodyPr vert="horz" lIns="91440" tIns="45720" rIns="91440" bIns="45720" rtlCol="0" anchor="b">
            <a:normAutofit/>
          </a:bodyPr>
          <a:lstStyle/>
          <a:p>
            <a:r>
              <a:rPr lang="en-US" dirty="0"/>
              <a:t>Definitions co</a:t>
            </a:r>
          </a:p>
        </p:txBody>
      </p:sp>
      <p:sp>
        <p:nvSpPr>
          <p:cNvPr id="4" name="TextBox 3">
            <a:extLst>
              <a:ext uri="{FF2B5EF4-FFF2-40B4-BE49-F238E27FC236}">
                <a16:creationId xmlns:a16="http://schemas.microsoft.com/office/drawing/2014/main" id="{68BED70A-7826-7E11-0B88-B1B0D7DD01C8}"/>
              </a:ext>
            </a:extLst>
          </p:cNvPr>
          <p:cNvSpPr txBox="1"/>
          <p:nvPr/>
        </p:nvSpPr>
        <p:spPr>
          <a:xfrm>
            <a:off x="448236" y="196831"/>
            <a:ext cx="11295529" cy="6894644"/>
          </a:xfrm>
          <a:prstGeom prst="rect">
            <a:avLst/>
          </a:prstGeom>
          <a:noFill/>
        </p:spPr>
        <p:txBody>
          <a:bodyPr wrap="square" rtlCol="0">
            <a:spAutoFit/>
          </a:bodyPr>
          <a:lstStyle/>
          <a:p>
            <a:pPr marL="0" marR="0">
              <a:lnSpc>
                <a:spcPct val="107000"/>
              </a:lnSpc>
              <a:spcAft>
                <a:spcPts val="800"/>
              </a:spcAft>
            </a:pPr>
            <a:r>
              <a:rPr lang="en-US" b="1"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Parent or Guardian: </a:t>
            </a:r>
            <a:r>
              <a:rPr lang="en-US" sz="16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the legal parent of legal guardian of a minor. </a:t>
            </a:r>
          </a:p>
          <a:p>
            <a:pPr marL="0" marR="0">
              <a:lnSpc>
                <a:spcPct val="107000"/>
              </a:lnSpc>
              <a:spcAft>
                <a:spcPts val="800"/>
              </a:spcAft>
            </a:pPr>
            <a:r>
              <a:rPr lang="en-US" b="1"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Sexual Abuse</a:t>
            </a:r>
          </a:p>
          <a:p>
            <a:pPr marL="800100" lvl="1" indent="-342900">
              <a:lnSpc>
                <a:spcPct val="107000"/>
              </a:lnSpc>
              <a:buFont typeface="Symbol" panose="05050102010706020507" pitchFamily="18" charset="2"/>
              <a:buChar char=""/>
            </a:pPr>
            <a:r>
              <a:rPr lang="en-US" sz="16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Sexual abuse is any sexual activity between a minor and an adult. </a:t>
            </a:r>
          </a:p>
          <a:p>
            <a:pPr marL="800100" lvl="1" indent="-342900">
              <a:lnSpc>
                <a:spcPct val="107000"/>
              </a:lnSpc>
              <a:buFont typeface="Symbol" panose="05050102010706020507" pitchFamily="18" charset="2"/>
              <a:buChar char=""/>
            </a:pPr>
            <a:r>
              <a:rPr lang="en-US" sz="16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Sexual abuse can also include sexual conduct between a minor and another minor especially when one of them is older or is in a position of power, trust, or control. </a:t>
            </a:r>
          </a:p>
          <a:p>
            <a:pPr marL="800100" lvl="1" indent="-342900">
              <a:lnSpc>
                <a:spcPct val="107000"/>
              </a:lnSpc>
              <a:spcAft>
                <a:spcPts val="800"/>
              </a:spcAft>
              <a:buFont typeface="Symbol" panose="05050102010706020507" pitchFamily="18" charset="2"/>
              <a:buChar char=""/>
            </a:pPr>
            <a:r>
              <a:rPr lang="en-US" sz="16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Sexual abuse also includes the viewing, creation and distribution of child pornography.</a:t>
            </a:r>
          </a:p>
          <a:p>
            <a:pPr marL="0" marR="0">
              <a:lnSpc>
                <a:spcPct val="107000"/>
              </a:lnSpc>
              <a:spcAft>
                <a:spcPts val="800"/>
              </a:spcAft>
            </a:pPr>
            <a:r>
              <a:rPr lang="en-US" b="1"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Sexual Exploitation </a:t>
            </a:r>
          </a:p>
          <a:p>
            <a:pPr marL="800100" lvl="1" indent="-342900">
              <a:lnSpc>
                <a:spcPct val="107000"/>
              </a:lnSpc>
              <a:buFont typeface="Symbol" panose="05050102010706020507" pitchFamily="18" charset="2"/>
              <a:buChar char=""/>
            </a:pPr>
            <a:r>
              <a:rPr lang="en-US" sz="16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Sexual exploitation includes knowingly using or influencing a minor to engage in sexual activity, including viewing pornography, for the sexual arousal of an Adult or for the purpose of photographing or recording the activity.</a:t>
            </a:r>
          </a:p>
          <a:p>
            <a:pPr marL="800100" lvl="1" indent="-342900">
              <a:lnSpc>
                <a:spcPct val="107000"/>
              </a:lnSpc>
              <a:buFont typeface="Symbol" panose="05050102010706020507" pitchFamily="18" charset="2"/>
              <a:buChar char=""/>
            </a:pPr>
            <a:r>
              <a:rPr lang="en-US" sz="16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Sexual exploitation also includes displaying, distributing, selling, or possessing child pornography.  </a:t>
            </a:r>
          </a:p>
          <a:p>
            <a:pPr marL="800100" lvl="1" indent="-342900">
              <a:lnSpc>
                <a:spcPct val="107000"/>
              </a:lnSpc>
              <a:spcAft>
                <a:spcPts val="800"/>
              </a:spcAft>
              <a:buFont typeface="Symbol" panose="05050102010706020507" pitchFamily="18" charset="2"/>
              <a:buChar char=""/>
            </a:pPr>
            <a:r>
              <a:rPr lang="en-US" sz="16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A minor is abused or exploited through any of the described actions whether the activity involves explicit force, involves physical contact, is initiated by the minor, or produces a discernible harmful outcome.  </a:t>
            </a:r>
            <a:endParaRPr lang="en-US" sz="1600" b="1"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endParaRPr>
          </a:p>
          <a:p>
            <a:pPr marL="0" marR="0">
              <a:lnSpc>
                <a:spcPct val="107000"/>
              </a:lnSpc>
              <a:spcAft>
                <a:spcPts val="800"/>
              </a:spcAft>
            </a:pPr>
            <a:r>
              <a:rPr lang="en-US" b="1"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University Program</a:t>
            </a:r>
          </a:p>
          <a:p>
            <a:pPr marL="0" marR="0">
              <a:lnSpc>
                <a:spcPct val="107000"/>
              </a:lnSpc>
              <a:spcAft>
                <a:spcPts val="800"/>
              </a:spcAft>
            </a:pPr>
            <a:r>
              <a:rPr lang="en-US" sz="16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A university program is an organized program, activity, or event that includes participants or volunteers, who are minors and is offered, sponsored, or operated by an organizational unit of BYU–Hawaii.  University programs may occur on or off campus. The following are excluded from the definition of University Program:</a:t>
            </a:r>
          </a:p>
          <a:p>
            <a:pPr marL="800100" lvl="1" indent="-342900" fontAlgn="base">
              <a:lnSpc>
                <a:spcPts val="1457"/>
              </a:lnSpc>
              <a:buFont typeface="+mj-lt"/>
              <a:buAutoNum type="arabicPeriod"/>
            </a:pPr>
            <a:r>
              <a:rPr lang="en-US" sz="1400" b="0" i="0" dirty="0">
                <a:solidFill>
                  <a:srgbClr val="53565A"/>
                </a:solidFill>
                <a:effectLst/>
                <a:latin typeface="Montserrat" panose="00000500000000000000" pitchFamily="2" charset="0"/>
              </a:rPr>
              <a:t>Authorized Educational Visits</a:t>
            </a:r>
          </a:p>
          <a:p>
            <a:pPr marL="800100" lvl="1" indent="-342900" fontAlgn="base">
              <a:lnSpc>
                <a:spcPts val="1457"/>
              </a:lnSpc>
              <a:buFont typeface="+mj-lt"/>
              <a:buAutoNum type="arabicPeriod"/>
            </a:pPr>
            <a:endParaRPr lang="en-US" sz="1400" b="0" i="0" dirty="0">
              <a:solidFill>
                <a:srgbClr val="53565A"/>
              </a:solidFill>
              <a:effectLst/>
              <a:latin typeface="Montserrat" panose="00000500000000000000" pitchFamily="2" charset="0"/>
            </a:endParaRPr>
          </a:p>
          <a:p>
            <a:pPr marL="800100" lvl="1" indent="-342900" fontAlgn="base">
              <a:lnSpc>
                <a:spcPts val="1457"/>
              </a:lnSpc>
              <a:buFont typeface="+mj-lt"/>
              <a:buAutoNum type="arabicPeriod"/>
            </a:pPr>
            <a:r>
              <a:rPr lang="en-US" sz="1400" b="0" i="0" dirty="0">
                <a:solidFill>
                  <a:srgbClr val="53565A"/>
                </a:solidFill>
                <a:effectLst/>
                <a:latin typeface="Montserrat" panose="00000500000000000000" pitchFamily="2" charset="0"/>
              </a:rPr>
              <a:t>Programs, activities, and events intended for undergraduate students, even if they involve Minors who are admitted undergraduate or registered for undergraduate courses (e.g., 17-year-old freshmen and high school students concurrently enrolled in BYU–Hawaii courses);</a:t>
            </a:r>
          </a:p>
        </p:txBody>
      </p:sp>
    </p:spTree>
    <p:extLst>
      <p:ext uri="{BB962C8B-B14F-4D97-AF65-F5344CB8AC3E}">
        <p14:creationId xmlns:p14="http://schemas.microsoft.com/office/powerpoint/2010/main" val="24936404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56BE01-7154-BD6E-AB6C-D5FB9BC2BAB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FBB499C-88FF-B5EF-0E77-CFD312CB297B}"/>
              </a:ext>
            </a:extLst>
          </p:cNvPr>
          <p:cNvSpPr>
            <a:spLocks noGrp="1"/>
          </p:cNvSpPr>
          <p:nvPr>
            <p:ph type="ctrTitle"/>
          </p:nvPr>
        </p:nvSpPr>
        <p:spPr>
          <a:xfrm>
            <a:off x="1524000" y="-2387600"/>
            <a:ext cx="9144000" cy="2387600"/>
          </a:xfrm>
        </p:spPr>
        <p:txBody>
          <a:bodyPr vert="horz" lIns="91440" tIns="45720" rIns="91440" bIns="45720" rtlCol="0" anchor="b">
            <a:normAutofit/>
          </a:bodyPr>
          <a:lstStyle/>
          <a:p>
            <a:r>
              <a:rPr lang="en-US" dirty="0"/>
              <a:t>Definitions </a:t>
            </a:r>
            <a:r>
              <a:rPr lang="en-US" dirty="0" err="1"/>
              <a:t>contiued</a:t>
            </a:r>
            <a:endParaRPr lang="en-US" dirty="0"/>
          </a:p>
        </p:txBody>
      </p:sp>
      <p:sp>
        <p:nvSpPr>
          <p:cNvPr id="4" name="TextBox 3">
            <a:extLst>
              <a:ext uri="{FF2B5EF4-FFF2-40B4-BE49-F238E27FC236}">
                <a16:creationId xmlns:a16="http://schemas.microsoft.com/office/drawing/2014/main" id="{6251050C-45A3-DB31-042B-E2D372797C67}"/>
              </a:ext>
            </a:extLst>
          </p:cNvPr>
          <p:cNvSpPr txBox="1"/>
          <p:nvPr/>
        </p:nvSpPr>
        <p:spPr>
          <a:xfrm>
            <a:off x="669637" y="196433"/>
            <a:ext cx="10852727" cy="6502421"/>
          </a:xfrm>
          <a:prstGeom prst="rect">
            <a:avLst/>
          </a:prstGeom>
          <a:noFill/>
        </p:spPr>
        <p:txBody>
          <a:bodyPr wrap="square" rtlCol="0">
            <a:spAutoFit/>
          </a:bodyPr>
          <a:lstStyle/>
          <a:p>
            <a:pPr marL="800100" lvl="1" indent="-342900" fontAlgn="base">
              <a:lnSpc>
                <a:spcPts val="1457"/>
              </a:lnSpc>
              <a:buFont typeface="+mj-lt"/>
              <a:buAutoNum type="arabicPeriod"/>
            </a:pPr>
            <a:endParaRPr lang="en-US" sz="1400" b="0" i="0" dirty="0">
              <a:solidFill>
                <a:srgbClr val="53565A"/>
              </a:solidFill>
              <a:effectLst/>
              <a:latin typeface="Montserrat" panose="00000500000000000000" pitchFamily="2" charset="0"/>
            </a:endParaRPr>
          </a:p>
          <a:p>
            <a:pPr marL="800100" lvl="1" indent="-342900" fontAlgn="base">
              <a:lnSpc>
                <a:spcPts val="1457"/>
              </a:lnSpc>
              <a:buFont typeface="+mj-lt"/>
              <a:buAutoNum type="arabicPeriod" startAt="3"/>
            </a:pPr>
            <a:r>
              <a:rPr lang="en-US" sz="1400" b="0" i="0" dirty="0">
                <a:solidFill>
                  <a:srgbClr val="53565A"/>
                </a:solidFill>
                <a:effectLst/>
                <a:latin typeface="Montserrat" panose="00000500000000000000" pitchFamily="2" charset="0"/>
              </a:rPr>
              <a:t>Programs, activities, events, and services open to the general public where attendance and supervision of Minors is at the sole discretion and responsibility of parents or guardians (e.g., performances, lectures, dining facilities, BYUH Store);  </a:t>
            </a:r>
            <a:endParaRPr lang="en-US" sz="14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endParaRPr>
          </a:p>
          <a:p>
            <a:pPr marL="800100" lvl="1" indent="-342900" fontAlgn="base">
              <a:lnSpc>
                <a:spcPts val="1457"/>
              </a:lnSpc>
              <a:buFont typeface="+mj-lt"/>
              <a:buAutoNum type="arabicPeriod" startAt="3"/>
            </a:pPr>
            <a:r>
              <a:rPr lang="en-US" sz="1400" b="0" i="0" dirty="0">
                <a:solidFill>
                  <a:srgbClr val="53565A"/>
                </a:solidFill>
                <a:effectLst/>
                <a:latin typeface="Montserrat" panose="00000500000000000000" pitchFamily="2" charset="0"/>
              </a:rPr>
              <a:t>Programs, activities, events, and services not open to the general public where parents or guardians are required to accompany their Minors;  </a:t>
            </a:r>
          </a:p>
          <a:p>
            <a:pPr marL="800100" lvl="1" indent="-342900" fontAlgn="base">
              <a:lnSpc>
                <a:spcPts val="1457"/>
              </a:lnSpc>
              <a:buFont typeface="+mj-lt"/>
              <a:buAutoNum type="arabicPeriod" startAt="3"/>
            </a:pPr>
            <a:endParaRPr lang="en-US" sz="1400" b="0" i="0" dirty="0">
              <a:solidFill>
                <a:srgbClr val="53565A"/>
              </a:solidFill>
              <a:effectLst/>
              <a:latin typeface="Montserrat" panose="00000500000000000000" pitchFamily="2" charset="0"/>
            </a:endParaRPr>
          </a:p>
          <a:p>
            <a:pPr marL="800100" lvl="1" indent="-342900" fontAlgn="base">
              <a:lnSpc>
                <a:spcPts val="1457"/>
              </a:lnSpc>
              <a:buFont typeface="+mj-lt"/>
              <a:buAutoNum type="arabicPeriod" startAt="3"/>
            </a:pPr>
            <a:r>
              <a:rPr lang="en-US" sz="1400" b="0" i="0" dirty="0">
                <a:solidFill>
                  <a:srgbClr val="53565A"/>
                </a:solidFill>
                <a:effectLst/>
                <a:latin typeface="Montserrat" panose="00000500000000000000" pitchFamily="2" charset="0"/>
              </a:rPr>
              <a:t>Programs, activities, and events designed for Adults, even if a person under 18 may participate;  </a:t>
            </a:r>
          </a:p>
          <a:p>
            <a:pPr marL="800100" lvl="1" indent="-342900" fontAlgn="base">
              <a:lnSpc>
                <a:spcPts val="1457"/>
              </a:lnSpc>
              <a:buFont typeface="+mj-lt"/>
              <a:buAutoNum type="arabicPeriod" startAt="3"/>
            </a:pPr>
            <a:endParaRPr lang="en-US" sz="1400" dirty="0">
              <a:solidFill>
                <a:srgbClr val="53565A"/>
              </a:solidFill>
              <a:latin typeface="Montserrat" panose="00000500000000000000" pitchFamily="2" charset="0"/>
            </a:endParaRPr>
          </a:p>
          <a:p>
            <a:pPr marL="800100" lvl="1" indent="-342900" fontAlgn="base">
              <a:lnSpc>
                <a:spcPts val="1457"/>
              </a:lnSpc>
              <a:buFont typeface="+mj-lt"/>
              <a:buAutoNum type="arabicPeriod" startAt="3"/>
            </a:pPr>
            <a:r>
              <a:rPr lang="en-US" sz="1400" b="0" i="0" dirty="0">
                <a:solidFill>
                  <a:srgbClr val="53565A"/>
                </a:solidFill>
                <a:effectLst/>
                <a:latin typeface="Montserrat" panose="00000500000000000000" pitchFamily="2" charset="0"/>
              </a:rPr>
              <a:t>Patient-care related activities of Health Services subject to separate Minor protection procedures;  </a:t>
            </a:r>
          </a:p>
          <a:p>
            <a:pPr marL="800100" lvl="1" indent="-342900" fontAlgn="base">
              <a:lnSpc>
                <a:spcPts val="1457"/>
              </a:lnSpc>
              <a:buFont typeface="+mj-lt"/>
              <a:buAutoNum type="arabicPeriod" startAt="3"/>
            </a:pPr>
            <a:endParaRPr lang="en-US" sz="1400" b="0" i="0" dirty="0">
              <a:solidFill>
                <a:srgbClr val="53565A"/>
              </a:solidFill>
              <a:effectLst/>
              <a:latin typeface="Montserrat" panose="00000500000000000000" pitchFamily="2" charset="0"/>
            </a:endParaRPr>
          </a:p>
          <a:p>
            <a:pPr marL="800100" lvl="1" indent="-342900" fontAlgn="base">
              <a:lnSpc>
                <a:spcPts val="1457"/>
              </a:lnSpc>
              <a:buFont typeface="+mj-lt"/>
              <a:buAutoNum type="arabicPeriod" startAt="3"/>
            </a:pPr>
            <a:r>
              <a:rPr lang="en-US" sz="1400" b="0" i="0" dirty="0">
                <a:solidFill>
                  <a:srgbClr val="53565A"/>
                </a:solidFill>
                <a:effectLst/>
                <a:latin typeface="Montserrat" panose="00000500000000000000" pitchFamily="2" charset="0"/>
              </a:rPr>
              <a:t>Off-campus academic or volunteer opportunities with non-BYU organizations that the university helps arrange for students, provided the non-BYU organization is solely responsible for protecting Minors (e.g., internships, student-teaching, volunteer opportunities);  </a:t>
            </a:r>
          </a:p>
          <a:p>
            <a:pPr marL="800100" lvl="1" indent="-342900" fontAlgn="base">
              <a:lnSpc>
                <a:spcPts val="1457"/>
              </a:lnSpc>
              <a:buFont typeface="+mj-lt"/>
              <a:buAutoNum type="arabicPeriod" startAt="3"/>
            </a:pPr>
            <a:endParaRPr lang="en-US" sz="1400" b="0" i="0" dirty="0">
              <a:solidFill>
                <a:srgbClr val="53565A"/>
              </a:solidFill>
              <a:effectLst/>
              <a:latin typeface="Montserrat" panose="00000500000000000000" pitchFamily="2" charset="0"/>
            </a:endParaRPr>
          </a:p>
          <a:p>
            <a:pPr marL="800100" lvl="1" indent="-342900" fontAlgn="base">
              <a:lnSpc>
                <a:spcPts val="1457"/>
              </a:lnSpc>
              <a:buFont typeface="+mj-lt"/>
              <a:buAutoNum type="arabicPeriod" startAt="3"/>
            </a:pPr>
            <a:r>
              <a:rPr lang="en-US" sz="1400" b="0" i="0" dirty="0">
                <a:solidFill>
                  <a:srgbClr val="53565A"/>
                </a:solidFill>
                <a:effectLst/>
                <a:latin typeface="Montserrat" panose="00000500000000000000" pitchFamily="2" charset="0"/>
              </a:rPr>
              <a:t>Research protocols involving Minors as human subjects, which are subject to requirements specified by BYU–Hawaii’s Institutional Review Board;  </a:t>
            </a:r>
          </a:p>
          <a:p>
            <a:pPr marL="800100" lvl="1" indent="-342900" fontAlgn="base">
              <a:lnSpc>
                <a:spcPts val="1457"/>
              </a:lnSpc>
              <a:buFont typeface="+mj-lt"/>
              <a:buAutoNum type="arabicPeriod" startAt="3"/>
            </a:pPr>
            <a:endParaRPr lang="en-US" sz="1400" b="0" i="0" dirty="0">
              <a:solidFill>
                <a:srgbClr val="53565A"/>
              </a:solidFill>
              <a:effectLst/>
              <a:latin typeface="Montserrat" panose="00000500000000000000" pitchFamily="2" charset="0"/>
            </a:endParaRPr>
          </a:p>
          <a:p>
            <a:pPr marL="800100" lvl="1" indent="-342900" fontAlgn="base">
              <a:lnSpc>
                <a:spcPts val="1457"/>
              </a:lnSpc>
              <a:buFont typeface="+mj-lt"/>
              <a:buAutoNum type="arabicPeriod" startAt="3"/>
            </a:pPr>
            <a:r>
              <a:rPr lang="en-US" sz="1400" b="0" i="0" dirty="0">
                <a:solidFill>
                  <a:srgbClr val="53565A"/>
                </a:solidFill>
                <a:effectLst/>
                <a:latin typeface="Montserrat" panose="00000500000000000000" pitchFamily="2" charset="0"/>
              </a:rPr>
              <a:t>Visits to campus by youth groups sponsored by the Church of Jesus Christ, including FSY sessions, where the group’s Adult leaders are responsible for supervising the Minors involved; and  </a:t>
            </a:r>
          </a:p>
          <a:p>
            <a:pPr marL="800100" lvl="1" indent="-342900" fontAlgn="base">
              <a:lnSpc>
                <a:spcPts val="1457"/>
              </a:lnSpc>
              <a:buFont typeface="+mj-lt"/>
              <a:buAutoNum type="arabicPeriod" startAt="3"/>
            </a:pPr>
            <a:endParaRPr lang="en-US" sz="1400" b="0" i="0" dirty="0">
              <a:solidFill>
                <a:srgbClr val="53565A"/>
              </a:solidFill>
              <a:effectLst/>
              <a:latin typeface="Montserrat" panose="00000500000000000000" pitchFamily="2" charset="0"/>
            </a:endParaRPr>
          </a:p>
          <a:p>
            <a:pPr marL="800100" lvl="1" indent="-342900" fontAlgn="base">
              <a:lnSpc>
                <a:spcPts val="1457"/>
              </a:lnSpc>
              <a:buFont typeface="+mj-lt"/>
              <a:buAutoNum type="arabicPeriod" startAt="3"/>
            </a:pPr>
            <a:r>
              <a:rPr lang="en-US" sz="1400" dirty="0">
                <a:solidFill>
                  <a:srgbClr val="53565A"/>
                </a:solidFill>
                <a:latin typeface="Montserrat" panose="00000500000000000000" pitchFamily="2" charset="0"/>
              </a:rPr>
              <a:t>E</a:t>
            </a:r>
            <a:r>
              <a:rPr lang="en-US" sz="1400" b="0" i="0" dirty="0">
                <a:solidFill>
                  <a:srgbClr val="53565A"/>
                </a:solidFill>
                <a:effectLst/>
                <a:latin typeface="Montserrat" panose="00000500000000000000" pitchFamily="2" charset="0"/>
              </a:rPr>
              <a:t>mployment of a Minor by the university.  </a:t>
            </a:r>
          </a:p>
          <a:p>
            <a:pPr marL="800100" lvl="1" indent="-342900" fontAlgn="base">
              <a:lnSpc>
                <a:spcPts val="1457"/>
              </a:lnSpc>
              <a:buFont typeface="+mj-lt"/>
              <a:buAutoNum type="arabicPeriod" startAt="3"/>
            </a:pPr>
            <a:endParaRPr lang="en-US" sz="1400" dirty="0">
              <a:solidFill>
                <a:srgbClr val="53565A"/>
              </a:solidFill>
              <a:latin typeface="Montserrat" panose="00000500000000000000" pitchFamily="2" charset="0"/>
            </a:endParaRPr>
          </a:p>
          <a:p>
            <a:pPr marL="0" marR="0">
              <a:lnSpc>
                <a:spcPct val="107000"/>
              </a:lnSpc>
              <a:spcAft>
                <a:spcPts val="800"/>
              </a:spcAft>
            </a:pPr>
            <a:endParaRPr lang="en-US" sz="14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endParaRPr>
          </a:p>
          <a:p>
            <a:pPr marL="0" marR="0">
              <a:lnSpc>
                <a:spcPct val="107000"/>
              </a:lnSpc>
              <a:spcAft>
                <a:spcPts val="800"/>
              </a:spcAft>
            </a:pPr>
            <a:r>
              <a:rPr lang="en-US" sz="14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There is ZERO tolerance for abuse. </a:t>
            </a:r>
          </a:p>
          <a:p>
            <a:pPr marL="0" marR="0">
              <a:lnSpc>
                <a:spcPct val="107000"/>
              </a:lnSpc>
              <a:spcAft>
                <a:spcPts val="800"/>
              </a:spcAft>
            </a:pPr>
            <a:endParaRPr lang="en-US" sz="14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endParaRPr>
          </a:p>
          <a:p>
            <a:pPr marL="0" marR="0">
              <a:lnSpc>
                <a:spcPct val="107000"/>
              </a:lnSpc>
              <a:spcAft>
                <a:spcPts val="800"/>
              </a:spcAft>
            </a:pPr>
            <a:r>
              <a:rPr lang="en-US" sz="1400" kern="100" dirty="0">
                <a:solidFill>
                  <a:srgbClr val="53565A"/>
                </a:solidFill>
                <a:effectLst/>
                <a:latin typeface="Montserrat" panose="00000500000000000000" pitchFamily="2" charset="0"/>
                <a:ea typeface="Aptos" panose="020B0004020202020204" pitchFamily="34" charset="0"/>
                <a:cs typeface="Times New Roman" panose="02020603050405020304" pitchFamily="18" charset="0"/>
              </a:rPr>
              <a:t>BYU–Hawaii personnel, volunteers, contractors, and students must not engage in any form of abuse, as previously defined whether on or off campus, and should do all they can to prevent it and to protect and help those who have been victims of abuse. </a:t>
            </a:r>
          </a:p>
          <a:p>
            <a:pPr marL="800100" lvl="1" indent="-342900" fontAlgn="base">
              <a:lnSpc>
                <a:spcPts val="1457"/>
              </a:lnSpc>
              <a:buFont typeface="+mj-lt"/>
              <a:buAutoNum type="arabicPeriod" startAt="3"/>
            </a:pPr>
            <a:endParaRPr lang="en-US" sz="1400" b="0" i="0" dirty="0">
              <a:solidFill>
                <a:srgbClr val="53565A"/>
              </a:solidFill>
              <a:effectLst/>
              <a:latin typeface="Montserrat" panose="00000500000000000000" pitchFamily="2" charset="0"/>
            </a:endParaRPr>
          </a:p>
        </p:txBody>
      </p:sp>
    </p:spTree>
    <p:extLst>
      <p:ext uri="{BB962C8B-B14F-4D97-AF65-F5344CB8AC3E}">
        <p14:creationId xmlns:p14="http://schemas.microsoft.com/office/powerpoint/2010/main" val="126867978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7450</TotalTime>
  <Words>3678</Words>
  <Application>Microsoft Office PowerPoint</Application>
  <PresentationFormat>Widescreen</PresentationFormat>
  <Paragraphs>242</Paragraphs>
  <Slides>20</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Aptos</vt:lpstr>
      <vt:lpstr>Aptos Display</vt:lpstr>
      <vt:lpstr>Arial</vt:lpstr>
      <vt:lpstr>Montserrat</vt:lpstr>
      <vt:lpstr>Symbol</vt:lpstr>
      <vt:lpstr>Office Theme</vt:lpstr>
      <vt:lpstr>Protection of Minor Training</vt:lpstr>
      <vt:lpstr>Commitment</vt:lpstr>
      <vt:lpstr>President Nelson Quote </vt:lpstr>
      <vt:lpstr>President Nelson Quote</vt:lpstr>
      <vt:lpstr>Abuse violates laws of society</vt:lpstr>
      <vt:lpstr>Definitions</vt:lpstr>
      <vt:lpstr>Definitions </vt:lpstr>
      <vt:lpstr>Definitions co</vt:lpstr>
      <vt:lpstr>Definitions contiued</vt:lpstr>
      <vt:lpstr>Duty to Report</vt:lpstr>
      <vt:lpstr>Duty to Report continued</vt:lpstr>
      <vt:lpstr>Authorized Adults Requirements</vt:lpstr>
      <vt:lpstr>Standards of Conduct for Authorized Adults</vt:lpstr>
      <vt:lpstr>Standards of Conduct for Authorized Adults continued</vt:lpstr>
      <vt:lpstr>Additional Guidelines</vt:lpstr>
      <vt:lpstr>Additional Guidelines continued</vt:lpstr>
      <vt:lpstr>Non-University Programs</vt:lpstr>
      <vt:lpstr>Investigations and Sanctions</vt:lpstr>
      <vt:lpstr>Closing and Questions</vt:lpstr>
      <vt:lpstr>Mahalo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Diedra Ulii</dc:creator>
  <cp:lastModifiedBy>Diedra Ulii</cp:lastModifiedBy>
  <cp:revision>26</cp:revision>
  <dcterms:created xsi:type="dcterms:W3CDTF">2024-11-25T19:15:03Z</dcterms:created>
  <dcterms:modified xsi:type="dcterms:W3CDTF">2025-02-20T04:16:38Z</dcterms:modified>
</cp:coreProperties>
</file>